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handoutMasterIdLst>
    <p:handoutMasterId r:id="rId63"/>
  </p:handoutMasterIdLst>
  <p:sldIdLst>
    <p:sldId id="256" r:id="rId5"/>
    <p:sldId id="272" r:id="rId6"/>
    <p:sldId id="281" r:id="rId7"/>
    <p:sldId id="262" r:id="rId8"/>
    <p:sldId id="264" r:id="rId9"/>
    <p:sldId id="273" r:id="rId10"/>
    <p:sldId id="350" r:id="rId11"/>
    <p:sldId id="279" r:id="rId12"/>
    <p:sldId id="300" r:id="rId13"/>
    <p:sldId id="301" r:id="rId14"/>
    <p:sldId id="274" r:id="rId15"/>
    <p:sldId id="280" r:id="rId16"/>
    <p:sldId id="275" r:id="rId17"/>
    <p:sldId id="287" r:id="rId18"/>
    <p:sldId id="288" r:id="rId19"/>
    <p:sldId id="289" r:id="rId20"/>
    <p:sldId id="290" r:id="rId21"/>
    <p:sldId id="291" r:id="rId22"/>
    <p:sldId id="304" r:id="rId23"/>
    <p:sldId id="305" r:id="rId24"/>
    <p:sldId id="306" r:id="rId25"/>
    <p:sldId id="302" r:id="rId26"/>
    <p:sldId id="303" r:id="rId27"/>
    <p:sldId id="276" r:id="rId28"/>
    <p:sldId id="292" r:id="rId29"/>
    <p:sldId id="316" r:id="rId30"/>
    <p:sldId id="317" r:id="rId31"/>
    <p:sldId id="318" r:id="rId32"/>
    <p:sldId id="319" r:id="rId33"/>
    <p:sldId id="334" r:id="rId34"/>
    <p:sldId id="320" r:id="rId35"/>
    <p:sldId id="335" r:id="rId36"/>
    <p:sldId id="321" r:id="rId37"/>
    <p:sldId id="348" r:id="rId38"/>
    <p:sldId id="349" r:id="rId39"/>
    <p:sldId id="322" r:id="rId40"/>
    <p:sldId id="337" r:id="rId41"/>
    <p:sldId id="323" r:id="rId42"/>
    <p:sldId id="338" r:id="rId43"/>
    <p:sldId id="324" r:id="rId44"/>
    <p:sldId id="325" r:id="rId45"/>
    <p:sldId id="333" r:id="rId46"/>
    <p:sldId id="340" r:id="rId47"/>
    <p:sldId id="351" r:id="rId48"/>
    <p:sldId id="352" r:id="rId49"/>
    <p:sldId id="327" r:id="rId50"/>
    <p:sldId id="341" r:id="rId51"/>
    <p:sldId id="328" r:id="rId52"/>
    <p:sldId id="342" r:id="rId53"/>
    <p:sldId id="329" r:id="rId54"/>
    <p:sldId id="299" r:id="rId55"/>
    <p:sldId id="331" r:id="rId56"/>
    <p:sldId id="347" r:id="rId57"/>
    <p:sldId id="345" r:id="rId58"/>
    <p:sldId id="332" r:id="rId59"/>
    <p:sldId id="344" r:id="rId60"/>
    <p:sldId id="3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7"/>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73" autoAdjust="0"/>
    <p:restoredTop sz="90704" autoAdjust="0"/>
  </p:normalViewPr>
  <p:slideViewPr>
    <p:cSldViewPr snapToGrid="0">
      <p:cViewPr varScale="1">
        <p:scale>
          <a:sx n="111" d="100"/>
          <a:sy n="111" d="100"/>
        </p:scale>
        <p:origin x="288"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3/20/2024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youtu.be/rRs3GBEP7GY"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rajkoushikv/studenthive/wiki/Wikipage"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STUDENT HIVE</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CS 691 – Computer Science Capstone Project</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49FA7-8F65-98BD-5A12-BC369625B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FC4E6-56E7-0D8D-E282-EF4064D5E456}"/>
              </a:ext>
            </a:extLst>
          </p:cNvPr>
          <p:cNvSpPr>
            <a:spLocks noGrp="1"/>
          </p:cNvSpPr>
          <p:nvPr>
            <p:ph type="title"/>
          </p:nvPr>
        </p:nvSpPr>
        <p:spPr>
          <a:xfrm>
            <a:off x="1362074" y="862640"/>
            <a:ext cx="5111750" cy="512913"/>
          </a:xfrm>
        </p:spPr>
        <p:txBody>
          <a:bodyPr/>
          <a:lstStyle/>
          <a:p>
            <a:r>
              <a:rPr lang="en-US" b="1" dirty="0"/>
              <a:t>PROBLEM STATEMENT</a:t>
            </a:r>
          </a:p>
        </p:txBody>
      </p:sp>
      <p:sp>
        <p:nvSpPr>
          <p:cNvPr id="3" name="Text Placeholder 2">
            <a:extLst>
              <a:ext uri="{FF2B5EF4-FFF2-40B4-BE49-F238E27FC236}">
                <a16:creationId xmlns:a16="http://schemas.microsoft.com/office/drawing/2014/main" id="{A292FDDF-547D-21D4-CF18-C367486B4D3A}"/>
              </a:ext>
            </a:extLst>
          </p:cNvPr>
          <p:cNvSpPr>
            <a:spLocks noGrp="1"/>
          </p:cNvSpPr>
          <p:nvPr>
            <p:ph type="body" idx="1"/>
          </p:nvPr>
        </p:nvSpPr>
        <p:spPr>
          <a:xfrm>
            <a:off x="1362074" y="1885530"/>
            <a:ext cx="5280265" cy="3086939"/>
          </a:xfrm>
        </p:spPr>
        <p:txBody>
          <a:bodyPr>
            <a:normAutofit/>
          </a:bodyPr>
          <a:lstStyle/>
          <a:p>
            <a:r>
              <a:rPr lang="en-US" dirty="0"/>
              <a:t>In the current landscape of student housing, there exists a lack of secure and convenient platforms tailored specifically to the needs of students seeking shared living arrangements. Many students struggle to find reliable and trustworthy accommodation options that align with their preferences, leading to frustration and uncertainty in their housing search. Additionally, the absence of comprehensive resources such as transportation information and nearby amenities further complicates the process, leaving students feeling overwhelmed and disconnected from their potential living environments. As a result, there is a pressing need for a solution that addresses these challenges and provides students with a seamless and empowering experience in finding suitable accommodation.</a:t>
            </a:r>
          </a:p>
        </p:txBody>
      </p:sp>
      <p:sp>
        <p:nvSpPr>
          <p:cNvPr id="6" name="Slide Number Placeholder 5">
            <a:extLst>
              <a:ext uri="{FF2B5EF4-FFF2-40B4-BE49-F238E27FC236}">
                <a16:creationId xmlns:a16="http://schemas.microsoft.com/office/drawing/2014/main" id="{A16D1A83-DA55-D156-62F1-9C9354AC7AA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213312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DB46B-4BE1-5B82-D06D-169742F19A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682FE-F8A7-3B32-C61D-89AB0500CA19}"/>
              </a:ext>
            </a:extLst>
          </p:cNvPr>
          <p:cNvSpPr>
            <a:spLocks noGrp="1"/>
          </p:cNvSpPr>
          <p:nvPr>
            <p:ph type="ctrTitle"/>
          </p:nvPr>
        </p:nvSpPr>
        <p:spPr>
          <a:xfrm>
            <a:off x="6991350" y="2148840"/>
            <a:ext cx="4524914" cy="1715531"/>
          </a:xfrm>
        </p:spPr>
        <p:txBody>
          <a:bodyPr/>
          <a:lstStyle/>
          <a:p>
            <a:r>
              <a:rPr lang="en-US" sz="2800" dirty="0"/>
              <a:t>PROJECT DESCRIPTION</a:t>
            </a:r>
          </a:p>
        </p:txBody>
      </p:sp>
    </p:spTree>
    <p:extLst>
      <p:ext uri="{BB962C8B-B14F-4D97-AF65-F5344CB8AC3E}">
        <p14:creationId xmlns:p14="http://schemas.microsoft.com/office/powerpoint/2010/main" val="2221153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9CF55-353A-1BBC-26BF-BB3900E7D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609A4-3089-73AF-22C0-DFA993073F9D}"/>
              </a:ext>
            </a:extLst>
          </p:cNvPr>
          <p:cNvSpPr>
            <a:spLocks noGrp="1"/>
          </p:cNvSpPr>
          <p:nvPr>
            <p:ph type="title"/>
          </p:nvPr>
        </p:nvSpPr>
        <p:spPr>
          <a:xfrm>
            <a:off x="1362074" y="862640"/>
            <a:ext cx="5111750" cy="512913"/>
          </a:xfrm>
        </p:spPr>
        <p:txBody>
          <a:bodyPr/>
          <a:lstStyle/>
          <a:p>
            <a:r>
              <a:rPr lang="en-US" b="1" dirty="0"/>
              <a:t>PROJECT DESCRIPTION</a:t>
            </a:r>
          </a:p>
        </p:txBody>
      </p:sp>
      <p:sp>
        <p:nvSpPr>
          <p:cNvPr id="3" name="Text Placeholder 2">
            <a:extLst>
              <a:ext uri="{FF2B5EF4-FFF2-40B4-BE49-F238E27FC236}">
                <a16:creationId xmlns:a16="http://schemas.microsoft.com/office/drawing/2014/main" id="{8C7BE23C-7408-C0C1-56D5-169BFDDE6964}"/>
              </a:ext>
            </a:extLst>
          </p:cNvPr>
          <p:cNvSpPr>
            <a:spLocks noGrp="1"/>
          </p:cNvSpPr>
          <p:nvPr>
            <p:ph type="body" idx="1"/>
          </p:nvPr>
        </p:nvSpPr>
        <p:spPr>
          <a:xfrm>
            <a:off x="1362074" y="1885530"/>
            <a:ext cx="5280265" cy="3086939"/>
          </a:xfrm>
        </p:spPr>
        <p:txBody>
          <a:bodyPr>
            <a:normAutofit/>
          </a:bodyPr>
          <a:lstStyle/>
          <a:p>
            <a:r>
              <a:rPr lang="en-US" dirty="0"/>
              <a:t>"Student Hive" is a secure and convenient platform designed for students seeking shared living arrangements. By registering with their school email, users gain access to comprehensive listings tailored to their accommodation preferences and budgeting needs. Advanced search options and communication tools facilitate connections with potential roommates or landlords, while additional resources such as transportation information and nearby amenities enhance the overall living experience. With support and community engagement features available, "Student Hive" empowers students to confidently navigate their search and find the perfect accommodation suited to their needs.</a:t>
            </a:r>
          </a:p>
        </p:txBody>
      </p:sp>
      <p:sp>
        <p:nvSpPr>
          <p:cNvPr id="6" name="Slide Number Placeholder 5">
            <a:extLst>
              <a:ext uri="{FF2B5EF4-FFF2-40B4-BE49-F238E27FC236}">
                <a16:creationId xmlns:a16="http://schemas.microsoft.com/office/drawing/2014/main" id="{4A933401-6EC2-9676-1803-E5DBE360558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79141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C916-6A5A-8336-38B8-878995C2B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30375-1796-EC2F-D22B-8773B2E55C8E}"/>
              </a:ext>
            </a:extLst>
          </p:cNvPr>
          <p:cNvSpPr>
            <a:spLocks noGrp="1"/>
          </p:cNvSpPr>
          <p:nvPr>
            <p:ph type="ctrTitle"/>
          </p:nvPr>
        </p:nvSpPr>
        <p:spPr>
          <a:xfrm>
            <a:off x="6991350" y="2148840"/>
            <a:ext cx="4524914" cy="1715531"/>
          </a:xfrm>
        </p:spPr>
        <p:txBody>
          <a:bodyPr/>
          <a:lstStyle/>
          <a:p>
            <a:r>
              <a:rPr lang="en-US" sz="2800" dirty="0"/>
              <a:t>PERSONAS</a:t>
            </a:r>
          </a:p>
        </p:txBody>
      </p:sp>
    </p:spTree>
    <p:extLst>
      <p:ext uri="{BB962C8B-B14F-4D97-AF65-F5344CB8AC3E}">
        <p14:creationId xmlns:p14="http://schemas.microsoft.com/office/powerpoint/2010/main" val="2225491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728A-FE57-7DF1-098B-90B80EA1D0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DBCD0B-DE89-7964-DE01-C88E4E5C608E}"/>
              </a:ext>
            </a:extLst>
          </p:cNvPr>
          <p:cNvSpPr>
            <a:spLocks noGrp="1"/>
          </p:cNvSpPr>
          <p:nvPr>
            <p:ph type="title"/>
          </p:nvPr>
        </p:nvSpPr>
        <p:spPr>
          <a:xfrm>
            <a:off x="5476875" y="136525"/>
            <a:ext cx="5111750" cy="1204912"/>
          </a:xfrm>
        </p:spPr>
        <p:txBody>
          <a:bodyPr>
            <a:normAutofit fontScale="90000"/>
          </a:bodyPr>
          <a:lstStyle/>
          <a:p>
            <a:pPr algn="l"/>
            <a:r>
              <a:rPr lang="en-US" b="1" i="0" dirty="0">
                <a:effectLst/>
                <a:latin typeface="Söhne"/>
              </a:rPr>
              <a:t>Persona 1: Emily, </a:t>
            </a:r>
            <a:br>
              <a:rPr lang="en-US" b="1" i="0" dirty="0">
                <a:effectLst/>
                <a:latin typeface="Söhne"/>
              </a:rPr>
            </a:br>
            <a:r>
              <a:rPr lang="en-US" b="1" i="0" dirty="0">
                <a:effectLst/>
                <a:latin typeface="Söhne"/>
              </a:rPr>
              <a:t>Budget-Conscious Student</a:t>
            </a:r>
          </a:p>
        </p:txBody>
      </p:sp>
      <p:sp>
        <p:nvSpPr>
          <p:cNvPr id="3" name="Text Placeholder 2">
            <a:extLst>
              <a:ext uri="{FF2B5EF4-FFF2-40B4-BE49-F238E27FC236}">
                <a16:creationId xmlns:a16="http://schemas.microsoft.com/office/drawing/2014/main" id="{56FBF60A-5BDF-915F-0347-668EC887BAD7}"/>
              </a:ext>
            </a:extLst>
          </p:cNvPr>
          <p:cNvSpPr>
            <a:spLocks noGrp="1"/>
          </p:cNvSpPr>
          <p:nvPr>
            <p:ph type="body" idx="1"/>
          </p:nvPr>
        </p:nvSpPr>
        <p:spPr>
          <a:xfrm>
            <a:off x="5476875" y="1468646"/>
            <a:ext cx="5111750" cy="1412578"/>
          </a:xfrm>
        </p:spPr>
        <p:txBody>
          <a:bodyPr>
            <a:normAutofit/>
          </a:bodyPr>
          <a:lstStyle/>
          <a:p>
            <a:pPr>
              <a:spcBef>
                <a:spcPts val="0"/>
              </a:spcBef>
            </a:pPr>
            <a:r>
              <a:rPr lang="en-US" b="1" i="0" dirty="0">
                <a:effectLst/>
              </a:rPr>
              <a:t>Name</a:t>
            </a:r>
            <a:r>
              <a:rPr lang="en-US" b="0" i="0" dirty="0">
                <a:effectLst/>
              </a:rPr>
              <a:t>: Emily</a:t>
            </a:r>
          </a:p>
          <a:p>
            <a:pPr>
              <a:spcBef>
                <a:spcPts val="0"/>
              </a:spcBef>
            </a:pPr>
            <a:r>
              <a:rPr lang="en-US" b="1" i="0" dirty="0">
                <a:effectLst/>
              </a:rPr>
              <a:t>Age</a:t>
            </a:r>
            <a:r>
              <a:rPr lang="en-US" b="0" i="0" dirty="0">
                <a:effectLst/>
              </a:rPr>
              <a:t>: 25</a:t>
            </a:r>
          </a:p>
          <a:p>
            <a:pPr>
              <a:spcBef>
                <a:spcPts val="0"/>
              </a:spcBef>
            </a:pPr>
            <a:r>
              <a:rPr lang="en-US" b="1" i="0" dirty="0">
                <a:effectLst/>
              </a:rPr>
              <a:t>Location</a:t>
            </a:r>
            <a:r>
              <a:rPr lang="en-US" b="0" i="0" dirty="0">
                <a:effectLst/>
              </a:rPr>
              <a:t>: Pacific Northwest, USA</a:t>
            </a:r>
          </a:p>
          <a:p>
            <a:pPr>
              <a:spcBef>
                <a:spcPts val="0"/>
              </a:spcBef>
            </a:pPr>
            <a:r>
              <a:rPr lang="en-US" b="1" i="0" dirty="0">
                <a:effectLst/>
              </a:rPr>
              <a:t>Salary</a:t>
            </a:r>
            <a:r>
              <a:rPr lang="en-US" b="0" i="0" dirty="0">
                <a:effectLst/>
              </a:rPr>
              <a:t>: $20,000 per year</a:t>
            </a:r>
          </a:p>
          <a:p>
            <a:pPr>
              <a:spcBef>
                <a:spcPts val="0"/>
              </a:spcBef>
            </a:pPr>
            <a:r>
              <a:rPr lang="en-US" b="1" i="0" dirty="0">
                <a:effectLst/>
              </a:rPr>
              <a:t>Job</a:t>
            </a:r>
            <a:r>
              <a:rPr lang="en-US" b="0" i="0" dirty="0">
                <a:effectLst/>
              </a:rPr>
              <a:t>: Graduate Student Research Assistant</a:t>
            </a:r>
          </a:p>
          <a:p>
            <a:pPr>
              <a:spcBef>
                <a:spcPts val="0"/>
              </a:spcBef>
            </a:pPr>
            <a:r>
              <a:rPr lang="en-US" b="1" i="0" dirty="0">
                <a:effectLst/>
              </a:rPr>
              <a:t>Family</a:t>
            </a:r>
            <a:r>
              <a:rPr lang="en-US" b="0" i="0" dirty="0">
                <a:effectLst/>
              </a:rPr>
              <a:t>: Single, no children</a:t>
            </a:r>
            <a:endParaRPr lang="en-US" dirty="0"/>
          </a:p>
        </p:txBody>
      </p:sp>
      <p:sp>
        <p:nvSpPr>
          <p:cNvPr id="6" name="Slide Number Placeholder 5">
            <a:extLst>
              <a:ext uri="{FF2B5EF4-FFF2-40B4-BE49-F238E27FC236}">
                <a16:creationId xmlns:a16="http://schemas.microsoft.com/office/drawing/2014/main" id="{5B88AB4D-D4A4-4E40-E419-66DD8B65400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Picture Placeholder 17" descr="Headshot for team slides ">
            <a:extLst>
              <a:ext uri="{FF2B5EF4-FFF2-40B4-BE49-F238E27FC236}">
                <a16:creationId xmlns:a16="http://schemas.microsoft.com/office/drawing/2014/main" id="{E2A9D46B-C604-A52D-6136-50DB37E19CDA}"/>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05014" y="2506244"/>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 Placeholder 2">
            <a:extLst>
              <a:ext uri="{FF2B5EF4-FFF2-40B4-BE49-F238E27FC236}">
                <a16:creationId xmlns:a16="http://schemas.microsoft.com/office/drawing/2014/main" id="{AAFE6DE1-724E-1249-9BB9-970478ABEAEB}"/>
              </a:ext>
            </a:extLst>
          </p:cNvPr>
          <p:cNvSpPr txBox="1">
            <a:spLocks/>
          </p:cNvSpPr>
          <p:nvPr/>
        </p:nvSpPr>
        <p:spPr>
          <a:xfrm>
            <a:off x="5476875" y="2964335"/>
            <a:ext cx="5111750" cy="224601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b="1" dirty="0"/>
              <a:t>Profile</a:t>
            </a:r>
            <a:r>
              <a:rPr lang="en-US" dirty="0"/>
              <a:t>: Emily is a dedicated graduate student who balances her studies with a part-time job, all while living a sustainable lifestyle.</a:t>
            </a:r>
          </a:p>
          <a:p>
            <a:pPr>
              <a:spcBef>
                <a:spcPts val="0"/>
              </a:spcBef>
            </a:pPr>
            <a:r>
              <a:rPr lang="en-US" b="1" dirty="0"/>
              <a:t>Interests</a:t>
            </a:r>
            <a:r>
              <a:rPr lang="en-US" dirty="0"/>
              <a:t>: Environmental science, outdoor activities, sustainable living practices.</a:t>
            </a:r>
          </a:p>
          <a:p>
            <a:pPr>
              <a:spcBef>
                <a:spcPts val="0"/>
              </a:spcBef>
            </a:pPr>
            <a:r>
              <a:rPr lang="en-US" b="1" dirty="0"/>
              <a:t>Frustrations</a:t>
            </a:r>
            <a:r>
              <a:rPr lang="en-US" dirty="0"/>
              <a:t>: Difficulty in finding affordable, eco-friendly housing near campus and compatible roommates.</a:t>
            </a:r>
          </a:p>
          <a:p>
            <a:pPr>
              <a:spcBef>
                <a:spcPts val="0"/>
              </a:spcBef>
            </a:pPr>
            <a:r>
              <a:rPr lang="en-US" b="1" dirty="0"/>
              <a:t>Goals</a:t>
            </a:r>
            <a:r>
              <a:rPr lang="en-US" dirty="0"/>
              <a:t>: To live in an affordable, sustainable home close to campus with roommates who share her eco-conscious values.</a:t>
            </a:r>
          </a:p>
        </p:txBody>
      </p:sp>
    </p:spTree>
    <p:extLst>
      <p:ext uri="{BB962C8B-B14F-4D97-AF65-F5344CB8AC3E}">
        <p14:creationId xmlns:p14="http://schemas.microsoft.com/office/powerpoint/2010/main" val="4226045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34A9-6701-F80A-8587-AE169949F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F4E82-3C6C-652F-6F49-43FD7A59C22F}"/>
              </a:ext>
            </a:extLst>
          </p:cNvPr>
          <p:cNvSpPr>
            <a:spLocks noGrp="1"/>
          </p:cNvSpPr>
          <p:nvPr>
            <p:ph type="title"/>
          </p:nvPr>
        </p:nvSpPr>
        <p:spPr>
          <a:xfrm>
            <a:off x="5476875" y="136525"/>
            <a:ext cx="5111750" cy="1204912"/>
          </a:xfrm>
        </p:spPr>
        <p:txBody>
          <a:bodyPr>
            <a:normAutofit/>
          </a:bodyPr>
          <a:lstStyle/>
          <a:p>
            <a:pPr algn="l"/>
            <a:r>
              <a:rPr lang="en-US" b="1" i="0" dirty="0">
                <a:effectLst/>
                <a:latin typeface="Söhne"/>
              </a:rPr>
              <a:t>Persona 2: Alex, Intern/Co-op Seeker</a:t>
            </a:r>
          </a:p>
        </p:txBody>
      </p:sp>
      <p:sp>
        <p:nvSpPr>
          <p:cNvPr id="6" name="Slide Number Placeholder 5">
            <a:extLst>
              <a:ext uri="{FF2B5EF4-FFF2-40B4-BE49-F238E27FC236}">
                <a16:creationId xmlns:a16="http://schemas.microsoft.com/office/drawing/2014/main" id="{CD62B850-1DD9-9515-90A5-8A4A91694E5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4" name="Picture Placeholder 19" descr="Headshot for team slides ">
            <a:extLst>
              <a:ext uri="{FF2B5EF4-FFF2-40B4-BE49-F238E27FC236}">
                <a16:creationId xmlns:a16="http://schemas.microsoft.com/office/drawing/2014/main" id="{DC4CD751-7AC2-0FBB-74E1-E574576EC4E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02643" y="2506244"/>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Placeholder 2">
            <a:extLst>
              <a:ext uri="{FF2B5EF4-FFF2-40B4-BE49-F238E27FC236}">
                <a16:creationId xmlns:a16="http://schemas.microsoft.com/office/drawing/2014/main" id="{A3E39DC5-461F-14EB-7341-A83FB4FBCBD3}"/>
              </a:ext>
            </a:extLst>
          </p:cNvPr>
          <p:cNvSpPr>
            <a:spLocks noGrp="1"/>
          </p:cNvSpPr>
          <p:nvPr>
            <p:ph type="body" idx="1"/>
          </p:nvPr>
        </p:nvSpPr>
        <p:spPr>
          <a:xfrm>
            <a:off x="5476875" y="1468646"/>
            <a:ext cx="5111750" cy="1412578"/>
          </a:xfrm>
        </p:spPr>
        <p:txBody>
          <a:bodyPr>
            <a:normAutofit/>
          </a:bodyPr>
          <a:lstStyle/>
          <a:p>
            <a:pPr>
              <a:spcBef>
                <a:spcPts val="0"/>
              </a:spcBef>
            </a:pPr>
            <a:r>
              <a:rPr lang="en-US" b="1" dirty="0"/>
              <a:t>Name</a:t>
            </a:r>
            <a:r>
              <a:rPr lang="en-US" dirty="0"/>
              <a:t>: Alex</a:t>
            </a:r>
          </a:p>
          <a:p>
            <a:pPr>
              <a:spcBef>
                <a:spcPts val="0"/>
              </a:spcBef>
            </a:pPr>
            <a:r>
              <a:rPr lang="en-US" b="1" dirty="0"/>
              <a:t>Age</a:t>
            </a:r>
            <a:r>
              <a:rPr lang="en-US" dirty="0"/>
              <a:t>: 22</a:t>
            </a:r>
          </a:p>
          <a:p>
            <a:pPr>
              <a:spcBef>
                <a:spcPts val="0"/>
              </a:spcBef>
            </a:pPr>
            <a:r>
              <a:rPr lang="en-US" b="1" dirty="0"/>
              <a:t>Location</a:t>
            </a:r>
            <a:r>
              <a:rPr lang="en-US" dirty="0"/>
              <a:t>: NY , USA</a:t>
            </a:r>
          </a:p>
          <a:p>
            <a:pPr>
              <a:spcBef>
                <a:spcPts val="0"/>
              </a:spcBef>
            </a:pPr>
            <a:r>
              <a:rPr lang="en-US" b="1" dirty="0"/>
              <a:t>Salary</a:t>
            </a:r>
            <a:r>
              <a:rPr lang="en-US" dirty="0"/>
              <a:t>: $8,000 (Summer Internship Stipend)</a:t>
            </a:r>
          </a:p>
          <a:p>
            <a:pPr>
              <a:spcBef>
                <a:spcPts val="0"/>
              </a:spcBef>
            </a:pPr>
            <a:r>
              <a:rPr lang="en-US" b="1" dirty="0"/>
              <a:t>Job:</a:t>
            </a:r>
            <a:r>
              <a:rPr lang="en-US" dirty="0"/>
              <a:t> Undergraduate Computer Science Student/Intern</a:t>
            </a:r>
          </a:p>
          <a:p>
            <a:pPr>
              <a:spcBef>
                <a:spcPts val="0"/>
              </a:spcBef>
            </a:pPr>
            <a:r>
              <a:rPr lang="en-US" b="1" dirty="0"/>
              <a:t>Family</a:t>
            </a:r>
            <a:r>
              <a:rPr lang="en-US" dirty="0"/>
              <a:t>: Single, no children</a:t>
            </a:r>
          </a:p>
        </p:txBody>
      </p:sp>
      <p:sp>
        <p:nvSpPr>
          <p:cNvPr id="10" name="Text Placeholder 2">
            <a:extLst>
              <a:ext uri="{FF2B5EF4-FFF2-40B4-BE49-F238E27FC236}">
                <a16:creationId xmlns:a16="http://schemas.microsoft.com/office/drawing/2014/main" id="{8AA6AF28-797D-0BB7-6E36-0389F52D3BB3}"/>
              </a:ext>
            </a:extLst>
          </p:cNvPr>
          <p:cNvSpPr txBox="1">
            <a:spLocks/>
          </p:cNvSpPr>
          <p:nvPr/>
        </p:nvSpPr>
        <p:spPr>
          <a:xfrm>
            <a:off x="5476875" y="2964335"/>
            <a:ext cx="5111750" cy="224601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b="1" dirty="0"/>
              <a:t>Profile</a:t>
            </a:r>
            <a:r>
              <a:rPr lang="en-US" dirty="0"/>
              <a:t>: Alex is a focused computer science student and intern, seeking convenient housing to support her summer internship and interests.</a:t>
            </a:r>
          </a:p>
          <a:p>
            <a:pPr>
              <a:spcBef>
                <a:spcPts val="0"/>
              </a:spcBef>
            </a:pPr>
            <a:r>
              <a:rPr lang="en-US" b="1" dirty="0"/>
              <a:t>Interests</a:t>
            </a:r>
            <a:r>
              <a:rPr lang="en-US" dirty="0"/>
              <a:t>: Coding, gaming, tech meetups.</a:t>
            </a:r>
          </a:p>
          <a:p>
            <a:pPr>
              <a:spcBef>
                <a:spcPts val="0"/>
              </a:spcBef>
            </a:pPr>
            <a:r>
              <a:rPr lang="en-US" b="1" dirty="0"/>
              <a:t>Frustrations</a:t>
            </a:r>
            <a:r>
              <a:rPr lang="en-US" dirty="0"/>
              <a:t>: Challenges in finding short-term, furnished, affordable housing close to her internship.</a:t>
            </a:r>
          </a:p>
          <a:p>
            <a:pPr>
              <a:spcBef>
                <a:spcPts val="0"/>
              </a:spcBef>
            </a:pPr>
            <a:r>
              <a:rPr lang="en-US" b="1" dirty="0"/>
              <a:t>Goals</a:t>
            </a:r>
            <a:r>
              <a:rPr lang="en-US" dirty="0"/>
              <a:t>: To find flexible housing that enables her to concentrate on his internship and personal tech projects.</a:t>
            </a:r>
          </a:p>
        </p:txBody>
      </p:sp>
    </p:spTree>
    <p:extLst>
      <p:ext uri="{BB962C8B-B14F-4D97-AF65-F5344CB8AC3E}">
        <p14:creationId xmlns:p14="http://schemas.microsoft.com/office/powerpoint/2010/main" val="2475468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9E8DE-0BBA-BD04-CB89-FBB5E7D03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60E60-DB36-4176-D6E5-E11A0C31643F}"/>
              </a:ext>
            </a:extLst>
          </p:cNvPr>
          <p:cNvSpPr>
            <a:spLocks noGrp="1"/>
          </p:cNvSpPr>
          <p:nvPr>
            <p:ph type="title"/>
          </p:nvPr>
        </p:nvSpPr>
        <p:spPr>
          <a:xfrm>
            <a:off x="5476875" y="456601"/>
            <a:ext cx="5111750" cy="1204912"/>
          </a:xfrm>
        </p:spPr>
        <p:txBody>
          <a:bodyPr>
            <a:normAutofit fontScale="90000"/>
          </a:bodyPr>
          <a:lstStyle/>
          <a:p>
            <a:pPr algn="l"/>
            <a:r>
              <a:rPr lang="en-US" b="1" i="0" dirty="0">
                <a:effectLst/>
                <a:latin typeface="Söhne"/>
              </a:rPr>
              <a:t>Persona 3: Jordan, </a:t>
            </a:r>
            <a:br>
              <a:rPr lang="en-US" b="1" i="0" dirty="0">
                <a:effectLst/>
                <a:latin typeface="Söhne"/>
              </a:rPr>
            </a:br>
            <a:r>
              <a:rPr lang="en-US" b="1" i="0" dirty="0">
                <a:effectLst/>
                <a:latin typeface="Söhne"/>
              </a:rPr>
              <a:t>Graduate Student/Young Professional</a:t>
            </a:r>
          </a:p>
        </p:txBody>
      </p:sp>
      <p:sp>
        <p:nvSpPr>
          <p:cNvPr id="6" name="Slide Number Placeholder 5">
            <a:extLst>
              <a:ext uri="{FF2B5EF4-FFF2-40B4-BE49-F238E27FC236}">
                <a16:creationId xmlns:a16="http://schemas.microsoft.com/office/drawing/2014/main" id="{E721DB2F-F1F7-0E51-4C07-FE5FEE7AD6C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pic>
        <p:nvPicPr>
          <p:cNvPr id="4" name="Picture Placeholder 15" descr="Headshot for team slides ">
            <a:extLst>
              <a:ext uri="{FF2B5EF4-FFF2-40B4-BE49-F238E27FC236}">
                <a16:creationId xmlns:a16="http://schemas.microsoft.com/office/drawing/2014/main" id="{39B262C3-09B1-03BB-E59E-2DB906BA46A6}"/>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01672" y="2506244"/>
            <a:ext cx="1845511" cy="18455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Placeholder 2">
            <a:extLst>
              <a:ext uri="{FF2B5EF4-FFF2-40B4-BE49-F238E27FC236}">
                <a16:creationId xmlns:a16="http://schemas.microsoft.com/office/drawing/2014/main" id="{0755A00A-0423-F48C-ED84-F1447EDFE8BB}"/>
              </a:ext>
            </a:extLst>
          </p:cNvPr>
          <p:cNvSpPr>
            <a:spLocks noGrp="1"/>
          </p:cNvSpPr>
          <p:nvPr>
            <p:ph type="body" idx="1"/>
          </p:nvPr>
        </p:nvSpPr>
        <p:spPr>
          <a:xfrm>
            <a:off x="5476875" y="1661513"/>
            <a:ext cx="5111750" cy="1412578"/>
          </a:xfrm>
        </p:spPr>
        <p:txBody>
          <a:bodyPr>
            <a:normAutofit/>
          </a:bodyPr>
          <a:lstStyle/>
          <a:p>
            <a:pPr>
              <a:spcBef>
                <a:spcPts val="0"/>
              </a:spcBef>
            </a:pPr>
            <a:r>
              <a:rPr lang="en-US" b="1" dirty="0"/>
              <a:t>Name</a:t>
            </a:r>
            <a:r>
              <a:rPr lang="en-US" dirty="0"/>
              <a:t>: Jordan</a:t>
            </a:r>
          </a:p>
          <a:p>
            <a:pPr>
              <a:spcBef>
                <a:spcPts val="0"/>
              </a:spcBef>
            </a:pPr>
            <a:r>
              <a:rPr lang="en-US" b="1" dirty="0"/>
              <a:t>Age</a:t>
            </a:r>
            <a:r>
              <a:rPr lang="en-US" dirty="0"/>
              <a:t>: 27</a:t>
            </a:r>
          </a:p>
          <a:p>
            <a:pPr>
              <a:spcBef>
                <a:spcPts val="0"/>
              </a:spcBef>
            </a:pPr>
            <a:r>
              <a:rPr lang="en-US" b="1" dirty="0"/>
              <a:t>Location</a:t>
            </a:r>
            <a:r>
              <a:rPr lang="en-US" dirty="0"/>
              <a:t>: Austin, Texas, or similar vibrant city</a:t>
            </a:r>
          </a:p>
          <a:p>
            <a:pPr>
              <a:spcBef>
                <a:spcPts val="0"/>
              </a:spcBef>
            </a:pPr>
            <a:r>
              <a:rPr lang="en-US" b="1" dirty="0"/>
              <a:t>Salary</a:t>
            </a:r>
            <a:r>
              <a:rPr lang="en-US" dirty="0"/>
              <a:t>: $50,000 per year</a:t>
            </a:r>
          </a:p>
          <a:p>
            <a:pPr>
              <a:spcBef>
                <a:spcPts val="0"/>
              </a:spcBef>
            </a:pPr>
            <a:r>
              <a:rPr lang="en-US" b="1" dirty="0"/>
              <a:t>Job</a:t>
            </a:r>
            <a:r>
              <a:rPr lang="en-US" dirty="0"/>
              <a:t>: Marketing Professional/Graduate Student</a:t>
            </a:r>
          </a:p>
          <a:p>
            <a:pPr>
              <a:spcBef>
                <a:spcPts val="0"/>
              </a:spcBef>
            </a:pPr>
            <a:r>
              <a:rPr lang="en-US" b="1" dirty="0"/>
              <a:t>Family</a:t>
            </a:r>
            <a:r>
              <a:rPr lang="en-US" dirty="0"/>
              <a:t>: Single, no children</a:t>
            </a:r>
          </a:p>
        </p:txBody>
      </p:sp>
      <p:sp>
        <p:nvSpPr>
          <p:cNvPr id="10" name="Text Placeholder 2">
            <a:extLst>
              <a:ext uri="{FF2B5EF4-FFF2-40B4-BE49-F238E27FC236}">
                <a16:creationId xmlns:a16="http://schemas.microsoft.com/office/drawing/2014/main" id="{C63B9011-12BF-6469-AC53-55384E9A11ED}"/>
              </a:ext>
            </a:extLst>
          </p:cNvPr>
          <p:cNvSpPr txBox="1">
            <a:spLocks/>
          </p:cNvSpPr>
          <p:nvPr/>
        </p:nvSpPr>
        <p:spPr>
          <a:xfrm>
            <a:off x="5476875" y="3157202"/>
            <a:ext cx="5111750" cy="250172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b="1" dirty="0"/>
              <a:t>Profile</a:t>
            </a:r>
            <a:r>
              <a:rPr lang="en-US" dirty="0"/>
              <a:t>: Jordan is an ambitious marketing professional and potential graduate student, seeking a lifestyle balance in an urban environment.</a:t>
            </a:r>
          </a:p>
          <a:p>
            <a:pPr>
              <a:spcBef>
                <a:spcPts val="0"/>
              </a:spcBef>
            </a:pPr>
            <a:r>
              <a:rPr lang="en-US" b="1" dirty="0"/>
              <a:t>Interests</a:t>
            </a:r>
            <a:r>
              <a:rPr lang="en-US" dirty="0"/>
              <a:t>: Photography, social media, urban exploration, cafes, co-working spaces.</a:t>
            </a:r>
          </a:p>
          <a:p>
            <a:pPr>
              <a:spcBef>
                <a:spcPts val="0"/>
              </a:spcBef>
            </a:pPr>
            <a:r>
              <a:rPr lang="en-US" b="1" dirty="0"/>
              <a:t>Frustrations</a:t>
            </a:r>
            <a:r>
              <a:rPr lang="en-US" dirty="0"/>
              <a:t>: Finding an affordable place in a desirable neighborhood that caters to her professional and social needs.</a:t>
            </a:r>
          </a:p>
          <a:p>
            <a:pPr>
              <a:spcBef>
                <a:spcPts val="0"/>
              </a:spcBef>
            </a:pPr>
            <a:r>
              <a:rPr lang="en-US" b="1" dirty="0"/>
              <a:t>Goals</a:t>
            </a:r>
            <a:r>
              <a:rPr lang="en-US" dirty="0"/>
              <a:t>: To secure a living situation that aligns with her aspirations for career growth and an active social life in a dynamic neighborhood.</a:t>
            </a:r>
          </a:p>
        </p:txBody>
      </p:sp>
    </p:spTree>
    <p:extLst>
      <p:ext uri="{BB962C8B-B14F-4D97-AF65-F5344CB8AC3E}">
        <p14:creationId xmlns:p14="http://schemas.microsoft.com/office/powerpoint/2010/main" val="403899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F8AAD-DAC0-EA5C-3230-15AB63FFD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94E527-5670-59A6-F346-C5EBA35EE7DC}"/>
              </a:ext>
            </a:extLst>
          </p:cNvPr>
          <p:cNvSpPr>
            <a:spLocks noGrp="1"/>
          </p:cNvSpPr>
          <p:nvPr>
            <p:ph type="ctrTitle"/>
          </p:nvPr>
        </p:nvSpPr>
        <p:spPr>
          <a:xfrm>
            <a:off x="6991350" y="2148840"/>
            <a:ext cx="4947608" cy="1715531"/>
          </a:xfrm>
        </p:spPr>
        <p:txBody>
          <a:bodyPr/>
          <a:lstStyle/>
          <a:p>
            <a:r>
              <a:rPr lang="en-US" sz="2400" dirty="0"/>
              <a:t>MINIMAL VIABLE PRODUCT</a:t>
            </a:r>
            <a:br>
              <a:rPr lang="en-US" sz="2400" dirty="0"/>
            </a:br>
            <a:br>
              <a:rPr lang="en-US" sz="2400" dirty="0"/>
            </a:br>
            <a:r>
              <a:rPr lang="en-US" sz="2400" dirty="0"/>
              <a:t>STUDENTHIVE</a:t>
            </a:r>
          </a:p>
        </p:txBody>
      </p:sp>
    </p:spTree>
    <p:extLst>
      <p:ext uri="{BB962C8B-B14F-4D97-AF65-F5344CB8AC3E}">
        <p14:creationId xmlns:p14="http://schemas.microsoft.com/office/powerpoint/2010/main" val="1672334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9A711-177F-6714-7399-7C18980CD6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FAFBE-F29B-729A-A39D-94F0F667AB1B}"/>
              </a:ext>
            </a:extLst>
          </p:cNvPr>
          <p:cNvSpPr>
            <a:spLocks noGrp="1"/>
          </p:cNvSpPr>
          <p:nvPr>
            <p:ph type="title"/>
          </p:nvPr>
        </p:nvSpPr>
        <p:spPr>
          <a:xfrm>
            <a:off x="1362074" y="862640"/>
            <a:ext cx="5832356" cy="512913"/>
          </a:xfrm>
        </p:spPr>
        <p:txBody>
          <a:bodyPr>
            <a:normAutofit fontScale="90000"/>
          </a:bodyPr>
          <a:lstStyle/>
          <a:p>
            <a:r>
              <a:rPr lang="en-US" b="1" dirty="0"/>
              <a:t>MINIMAL VIABLE PRODUCT (</a:t>
            </a:r>
            <a:r>
              <a:rPr lang="en-US" b="1" dirty="0" err="1"/>
              <a:t>mvp</a:t>
            </a:r>
            <a:r>
              <a:rPr lang="en-US" b="1" dirty="0"/>
              <a:t>)</a:t>
            </a:r>
          </a:p>
        </p:txBody>
      </p:sp>
      <p:sp>
        <p:nvSpPr>
          <p:cNvPr id="3" name="Text Placeholder 2">
            <a:extLst>
              <a:ext uri="{FF2B5EF4-FFF2-40B4-BE49-F238E27FC236}">
                <a16:creationId xmlns:a16="http://schemas.microsoft.com/office/drawing/2014/main" id="{617B8660-CA23-05A9-95A1-6347E0B7907D}"/>
              </a:ext>
            </a:extLst>
          </p:cNvPr>
          <p:cNvSpPr>
            <a:spLocks noGrp="1"/>
          </p:cNvSpPr>
          <p:nvPr>
            <p:ph type="body" idx="1"/>
          </p:nvPr>
        </p:nvSpPr>
        <p:spPr>
          <a:xfrm>
            <a:off x="1362074" y="1531847"/>
            <a:ext cx="6375820" cy="1897153"/>
          </a:xfrm>
        </p:spPr>
        <p:txBody>
          <a:bodyPr>
            <a:normAutofit/>
          </a:bodyPr>
          <a:lstStyle/>
          <a:p>
            <a:r>
              <a:rPr lang="en-US" sz="1800" b="1" dirty="0"/>
              <a:t>The following are the features that we are covering in our MVP:</a:t>
            </a:r>
          </a:p>
          <a:p>
            <a:pPr marL="285750" indent="-285750">
              <a:buFont typeface="Arial" panose="020B0604020202020204" pitchFamily="34" charset="0"/>
              <a:buChar char="•"/>
            </a:pPr>
            <a:r>
              <a:rPr lang="en-US" sz="1800" dirty="0"/>
              <a:t>Landing Page</a:t>
            </a:r>
          </a:p>
          <a:p>
            <a:pPr marL="285750" indent="-285750">
              <a:buFont typeface="Arial" panose="020B0604020202020204" pitchFamily="34" charset="0"/>
              <a:buChar char="•"/>
            </a:pPr>
            <a:r>
              <a:rPr lang="en-US" sz="1800" dirty="0"/>
              <a:t>Login page with Sign In, Sign up and Forgot Password</a:t>
            </a:r>
          </a:p>
          <a:p>
            <a:pPr marL="285750" indent="-285750">
              <a:buFont typeface="Arial" panose="020B0604020202020204" pitchFamily="34" charset="0"/>
              <a:buChar char="•"/>
            </a:pPr>
            <a:r>
              <a:rPr lang="en-US" sz="1800" dirty="0"/>
              <a:t>Home Page with Map and Listings</a:t>
            </a:r>
          </a:p>
        </p:txBody>
      </p:sp>
      <p:sp>
        <p:nvSpPr>
          <p:cNvPr id="6" name="Slide Number Placeholder 5">
            <a:extLst>
              <a:ext uri="{FF2B5EF4-FFF2-40B4-BE49-F238E27FC236}">
                <a16:creationId xmlns:a16="http://schemas.microsoft.com/office/drawing/2014/main" id="{D7845248-6738-9CB8-27AB-4F0E13C7399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Tree>
    <p:extLst>
      <p:ext uri="{BB962C8B-B14F-4D97-AF65-F5344CB8AC3E}">
        <p14:creationId xmlns:p14="http://schemas.microsoft.com/office/powerpoint/2010/main" val="73971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9975E-D78E-8B1B-9525-6F2865B536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728AA-7507-E240-B0F5-FBFBC208DD22}"/>
              </a:ext>
            </a:extLst>
          </p:cNvPr>
          <p:cNvSpPr>
            <a:spLocks noGrp="1"/>
          </p:cNvSpPr>
          <p:nvPr>
            <p:ph type="title"/>
          </p:nvPr>
        </p:nvSpPr>
        <p:spPr>
          <a:xfrm>
            <a:off x="956631" y="517584"/>
            <a:ext cx="6660493" cy="512913"/>
          </a:xfrm>
        </p:spPr>
        <p:txBody>
          <a:bodyPr>
            <a:normAutofit/>
          </a:bodyPr>
          <a:lstStyle/>
          <a:p>
            <a:r>
              <a:rPr lang="en-US" b="1" dirty="0"/>
              <a:t>Landing page (FIGMA PROTOTYPES)</a:t>
            </a:r>
          </a:p>
        </p:txBody>
      </p:sp>
      <p:sp>
        <p:nvSpPr>
          <p:cNvPr id="6" name="Slide Number Placeholder 5">
            <a:extLst>
              <a:ext uri="{FF2B5EF4-FFF2-40B4-BE49-F238E27FC236}">
                <a16:creationId xmlns:a16="http://schemas.microsoft.com/office/drawing/2014/main" id="{7DB692F3-08FD-A066-6198-5918FFA8418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pic>
        <p:nvPicPr>
          <p:cNvPr id="7" name="Picture 6" descr="A screenshot of a map">
            <a:extLst>
              <a:ext uri="{FF2B5EF4-FFF2-40B4-BE49-F238E27FC236}">
                <a16:creationId xmlns:a16="http://schemas.microsoft.com/office/drawing/2014/main" id="{DDD45DC5-D851-127C-8961-AF93DC86035F}"/>
              </a:ext>
            </a:extLst>
          </p:cNvPr>
          <p:cNvPicPr>
            <a:picLocks noChangeAspect="1"/>
          </p:cNvPicPr>
          <p:nvPr/>
        </p:nvPicPr>
        <p:blipFill>
          <a:blip r:embed="rId2"/>
          <a:stretch>
            <a:fillRect/>
          </a:stretch>
        </p:blipFill>
        <p:spPr>
          <a:xfrm>
            <a:off x="1414731" y="1366089"/>
            <a:ext cx="8735895" cy="491394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6522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8142B-C5AF-3F36-D17E-2BFCE1C38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ED8C98-C16B-DA68-C347-574078AB8D55}"/>
              </a:ext>
            </a:extLst>
          </p:cNvPr>
          <p:cNvSpPr>
            <a:spLocks noGrp="1"/>
          </p:cNvSpPr>
          <p:nvPr>
            <p:ph type="ctrTitle"/>
          </p:nvPr>
        </p:nvSpPr>
        <p:spPr>
          <a:xfrm>
            <a:off x="6991350" y="2148840"/>
            <a:ext cx="4524914" cy="1715531"/>
          </a:xfrm>
        </p:spPr>
        <p:txBody>
          <a:bodyPr/>
          <a:lstStyle/>
          <a:p>
            <a:r>
              <a:rPr lang="en-US" sz="2800" dirty="0"/>
              <a:t>AGENDA</a:t>
            </a:r>
          </a:p>
        </p:txBody>
      </p:sp>
    </p:spTree>
    <p:extLst>
      <p:ext uri="{BB962C8B-B14F-4D97-AF65-F5344CB8AC3E}">
        <p14:creationId xmlns:p14="http://schemas.microsoft.com/office/powerpoint/2010/main" val="2672838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54592-E31F-3FCA-D42B-22A2D9E47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11D76-0298-D0D0-2A1D-C92395967624}"/>
              </a:ext>
            </a:extLst>
          </p:cNvPr>
          <p:cNvSpPr>
            <a:spLocks noGrp="1"/>
          </p:cNvSpPr>
          <p:nvPr>
            <p:ph type="title"/>
          </p:nvPr>
        </p:nvSpPr>
        <p:spPr>
          <a:xfrm>
            <a:off x="620201" y="319088"/>
            <a:ext cx="9025567" cy="512913"/>
          </a:xfrm>
        </p:spPr>
        <p:txBody>
          <a:bodyPr>
            <a:normAutofit/>
          </a:bodyPr>
          <a:lstStyle/>
          <a:p>
            <a:r>
              <a:rPr lang="en-US" sz="2000" b="1" dirty="0"/>
              <a:t>Login page( Sign in, sign up, forgot) (FIGMA PROTOTYPES)</a:t>
            </a:r>
          </a:p>
        </p:txBody>
      </p:sp>
      <p:sp>
        <p:nvSpPr>
          <p:cNvPr id="6" name="Slide Number Placeholder 5">
            <a:extLst>
              <a:ext uri="{FF2B5EF4-FFF2-40B4-BE49-F238E27FC236}">
                <a16:creationId xmlns:a16="http://schemas.microsoft.com/office/drawing/2014/main" id="{C8EFF2BF-0596-5391-4A1C-820211A4ACB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4" name="Picture 3" descr="A screenshot of a map&#10;&#10;Description automatically generated">
            <a:extLst>
              <a:ext uri="{FF2B5EF4-FFF2-40B4-BE49-F238E27FC236}">
                <a16:creationId xmlns:a16="http://schemas.microsoft.com/office/drawing/2014/main" id="{792A4071-3FBF-59CE-30BD-C92D5FF7DE64}"/>
              </a:ext>
            </a:extLst>
          </p:cNvPr>
          <p:cNvPicPr>
            <a:picLocks noChangeAspect="1"/>
          </p:cNvPicPr>
          <p:nvPr/>
        </p:nvPicPr>
        <p:blipFill>
          <a:blip r:embed="rId2"/>
          <a:stretch>
            <a:fillRect/>
          </a:stretch>
        </p:blipFill>
        <p:spPr>
          <a:xfrm>
            <a:off x="492663" y="1276709"/>
            <a:ext cx="4125344" cy="2320506"/>
          </a:xfrm>
          <a:prstGeom prst="rect">
            <a:avLst/>
          </a:prstGeom>
        </p:spPr>
      </p:pic>
      <p:pic>
        <p:nvPicPr>
          <p:cNvPr id="7" name="Picture 6" descr="A screenshot of a map&#10;&#10;Description automatically generated">
            <a:extLst>
              <a:ext uri="{FF2B5EF4-FFF2-40B4-BE49-F238E27FC236}">
                <a16:creationId xmlns:a16="http://schemas.microsoft.com/office/drawing/2014/main" id="{30A52BA0-D6E2-3E09-D3AA-7196FCECAE34}"/>
              </a:ext>
            </a:extLst>
          </p:cNvPr>
          <p:cNvPicPr>
            <a:picLocks noChangeAspect="1"/>
          </p:cNvPicPr>
          <p:nvPr/>
        </p:nvPicPr>
        <p:blipFill>
          <a:blip r:embed="rId3"/>
          <a:stretch>
            <a:fillRect/>
          </a:stretch>
        </p:blipFill>
        <p:spPr>
          <a:xfrm>
            <a:off x="5856853" y="1276709"/>
            <a:ext cx="4125345" cy="2320507"/>
          </a:xfrm>
          <a:prstGeom prst="rect">
            <a:avLst/>
          </a:prstGeom>
        </p:spPr>
      </p:pic>
      <p:pic>
        <p:nvPicPr>
          <p:cNvPr id="9" name="Picture 8" descr="A screenshot of a map&#10;&#10;Description automatically generated">
            <a:extLst>
              <a:ext uri="{FF2B5EF4-FFF2-40B4-BE49-F238E27FC236}">
                <a16:creationId xmlns:a16="http://schemas.microsoft.com/office/drawing/2014/main" id="{F997E4A9-72AD-966F-6173-EAC6BEEC4676}"/>
              </a:ext>
            </a:extLst>
          </p:cNvPr>
          <p:cNvPicPr>
            <a:picLocks noChangeAspect="1"/>
          </p:cNvPicPr>
          <p:nvPr/>
        </p:nvPicPr>
        <p:blipFill>
          <a:blip r:embed="rId4"/>
          <a:stretch>
            <a:fillRect/>
          </a:stretch>
        </p:blipFill>
        <p:spPr>
          <a:xfrm>
            <a:off x="3253115" y="4218406"/>
            <a:ext cx="4125345" cy="2320506"/>
          </a:xfrm>
          <a:prstGeom prst="rect">
            <a:avLst/>
          </a:prstGeom>
        </p:spPr>
      </p:pic>
    </p:spTree>
    <p:extLst>
      <p:ext uri="{BB962C8B-B14F-4D97-AF65-F5344CB8AC3E}">
        <p14:creationId xmlns:p14="http://schemas.microsoft.com/office/powerpoint/2010/main" val="3148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AEB08-ACB6-899F-A806-7F6421F3D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0245A8-4658-F180-6964-FC84E94B4931}"/>
              </a:ext>
            </a:extLst>
          </p:cNvPr>
          <p:cNvSpPr>
            <a:spLocks noGrp="1"/>
          </p:cNvSpPr>
          <p:nvPr>
            <p:ph type="title"/>
          </p:nvPr>
        </p:nvSpPr>
        <p:spPr>
          <a:xfrm>
            <a:off x="956632" y="517584"/>
            <a:ext cx="5832356" cy="512913"/>
          </a:xfrm>
        </p:spPr>
        <p:txBody>
          <a:bodyPr>
            <a:normAutofit fontScale="90000"/>
          </a:bodyPr>
          <a:lstStyle/>
          <a:p>
            <a:r>
              <a:rPr lang="en-US" b="1" dirty="0"/>
              <a:t>Home Page (FIGMA PROTOTYPES)</a:t>
            </a:r>
          </a:p>
        </p:txBody>
      </p:sp>
      <p:sp>
        <p:nvSpPr>
          <p:cNvPr id="6" name="Slide Number Placeholder 5">
            <a:extLst>
              <a:ext uri="{FF2B5EF4-FFF2-40B4-BE49-F238E27FC236}">
                <a16:creationId xmlns:a16="http://schemas.microsoft.com/office/drawing/2014/main" id="{01B31D3A-F934-C642-A28B-08242F5D5CB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4" name="Picture 3" descr="A screenshot of a map&#10;&#10;Description automatically generated">
            <a:extLst>
              <a:ext uri="{FF2B5EF4-FFF2-40B4-BE49-F238E27FC236}">
                <a16:creationId xmlns:a16="http://schemas.microsoft.com/office/drawing/2014/main" id="{5695E359-77EE-1A1B-5A76-BC99F47C6CA5}"/>
              </a:ext>
            </a:extLst>
          </p:cNvPr>
          <p:cNvPicPr>
            <a:picLocks noChangeAspect="1"/>
          </p:cNvPicPr>
          <p:nvPr/>
        </p:nvPicPr>
        <p:blipFill>
          <a:blip r:embed="rId2"/>
          <a:stretch>
            <a:fillRect/>
          </a:stretch>
        </p:blipFill>
        <p:spPr>
          <a:xfrm>
            <a:off x="1703237" y="1397480"/>
            <a:ext cx="8358037" cy="470139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80174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420A4-87D1-0FEB-4A6C-1594198A0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ACAB8-8DE7-90AB-AC57-3EC5B245E4C5}"/>
              </a:ext>
            </a:extLst>
          </p:cNvPr>
          <p:cNvSpPr>
            <a:spLocks noGrp="1"/>
          </p:cNvSpPr>
          <p:nvPr>
            <p:ph type="ctrTitle"/>
          </p:nvPr>
        </p:nvSpPr>
        <p:spPr>
          <a:xfrm>
            <a:off x="6991350" y="2148840"/>
            <a:ext cx="4947608" cy="1715531"/>
          </a:xfrm>
        </p:spPr>
        <p:txBody>
          <a:bodyPr/>
          <a:lstStyle/>
          <a:p>
            <a:r>
              <a:rPr lang="en-US" sz="2400" dirty="0"/>
              <a:t>Technologies &amp; Algorithms</a:t>
            </a:r>
          </a:p>
        </p:txBody>
      </p:sp>
    </p:spTree>
    <p:extLst>
      <p:ext uri="{BB962C8B-B14F-4D97-AF65-F5344CB8AC3E}">
        <p14:creationId xmlns:p14="http://schemas.microsoft.com/office/powerpoint/2010/main" val="33091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EFA6B-C50F-2A30-F081-47D4E68BA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872AC3-AA15-43ED-987D-F803D86B6B5A}"/>
              </a:ext>
            </a:extLst>
          </p:cNvPr>
          <p:cNvSpPr>
            <a:spLocks noGrp="1"/>
          </p:cNvSpPr>
          <p:nvPr>
            <p:ph type="title"/>
          </p:nvPr>
        </p:nvSpPr>
        <p:spPr>
          <a:xfrm>
            <a:off x="1362074" y="862640"/>
            <a:ext cx="5111750" cy="512913"/>
          </a:xfrm>
        </p:spPr>
        <p:txBody>
          <a:bodyPr/>
          <a:lstStyle/>
          <a:p>
            <a:r>
              <a:rPr lang="en-US" b="1" dirty="0"/>
              <a:t>TECHNOLOGIES</a:t>
            </a:r>
          </a:p>
        </p:txBody>
      </p:sp>
      <p:sp>
        <p:nvSpPr>
          <p:cNvPr id="3" name="Text Placeholder 2">
            <a:extLst>
              <a:ext uri="{FF2B5EF4-FFF2-40B4-BE49-F238E27FC236}">
                <a16:creationId xmlns:a16="http://schemas.microsoft.com/office/drawing/2014/main" id="{45504F05-76D3-240F-5A70-4CBAE4B396F4}"/>
              </a:ext>
            </a:extLst>
          </p:cNvPr>
          <p:cNvSpPr>
            <a:spLocks noGrp="1"/>
          </p:cNvSpPr>
          <p:nvPr>
            <p:ph type="body" idx="1"/>
          </p:nvPr>
        </p:nvSpPr>
        <p:spPr>
          <a:xfrm>
            <a:off x="1362074" y="1531847"/>
            <a:ext cx="5280265" cy="1897153"/>
          </a:xfrm>
        </p:spPr>
        <p:txBody>
          <a:bodyPr>
            <a:normAutofit/>
          </a:bodyPr>
          <a:lstStyle/>
          <a:p>
            <a:r>
              <a:rPr lang="en-US" sz="1600" b="1" dirty="0"/>
              <a:t>Front End </a:t>
            </a:r>
          </a:p>
          <a:p>
            <a:r>
              <a:rPr lang="en-US" dirty="0"/>
              <a:t>React, Oauth2.0, </a:t>
            </a:r>
            <a:r>
              <a:rPr lang="en-US" dirty="0" err="1"/>
              <a:t>TanStack</a:t>
            </a:r>
            <a:r>
              <a:rPr lang="en-US" dirty="0"/>
              <a:t> Query(Context API - State Management), </a:t>
            </a:r>
            <a:r>
              <a:rPr lang="en-US" dirty="0" err="1"/>
              <a:t>Axios</a:t>
            </a:r>
            <a:r>
              <a:rPr lang="en-US" dirty="0"/>
              <a:t>, Zod (Validation)</a:t>
            </a:r>
          </a:p>
          <a:p>
            <a:r>
              <a:rPr lang="en-US" sz="1600" b="1" dirty="0"/>
              <a:t>Back End</a:t>
            </a:r>
          </a:p>
          <a:p>
            <a:r>
              <a:rPr lang="en-US" dirty="0"/>
              <a:t>Node JS, </a:t>
            </a:r>
            <a:r>
              <a:rPr lang="en-US" dirty="0" err="1"/>
              <a:t>Fastify</a:t>
            </a:r>
            <a:r>
              <a:rPr lang="en-US" dirty="0"/>
              <a:t>, MongoDB, Passport JS(Auth), Mongoose (ORM)</a:t>
            </a:r>
          </a:p>
        </p:txBody>
      </p:sp>
      <p:sp>
        <p:nvSpPr>
          <p:cNvPr id="6" name="Slide Number Placeholder 5">
            <a:extLst>
              <a:ext uri="{FF2B5EF4-FFF2-40B4-BE49-F238E27FC236}">
                <a16:creationId xmlns:a16="http://schemas.microsoft.com/office/drawing/2014/main" id="{4E39DAAC-4DC5-CEC0-08E1-95156D14719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4" name="Title 1">
            <a:extLst>
              <a:ext uri="{FF2B5EF4-FFF2-40B4-BE49-F238E27FC236}">
                <a16:creationId xmlns:a16="http://schemas.microsoft.com/office/drawing/2014/main" id="{A19FCB1E-8C60-74E5-D545-29B4A5F99A2D}"/>
              </a:ext>
            </a:extLst>
          </p:cNvPr>
          <p:cNvSpPr txBox="1">
            <a:spLocks/>
          </p:cNvSpPr>
          <p:nvPr/>
        </p:nvSpPr>
        <p:spPr>
          <a:xfrm>
            <a:off x="1362074" y="3577085"/>
            <a:ext cx="5111750" cy="5129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ALGORITHMS</a:t>
            </a:r>
          </a:p>
        </p:txBody>
      </p:sp>
      <p:sp>
        <p:nvSpPr>
          <p:cNvPr id="7" name="Text Placeholder 2">
            <a:extLst>
              <a:ext uri="{FF2B5EF4-FFF2-40B4-BE49-F238E27FC236}">
                <a16:creationId xmlns:a16="http://schemas.microsoft.com/office/drawing/2014/main" id="{34EAD7B5-C8F2-EF36-A37B-E18DA7164189}"/>
              </a:ext>
            </a:extLst>
          </p:cNvPr>
          <p:cNvSpPr txBox="1">
            <a:spLocks/>
          </p:cNvSpPr>
          <p:nvPr/>
        </p:nvSpPr>
        <p:spPr>
          <a:xfrm>
            <a:off x="1362073" y="4232212"/>
            <a:ext cx="5280265" cy="365125"/>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dirty="0"/>
              <a:t>KNN, Linear Regression</a:t>
            </a:r>
            <a:endParaRPr lang="en-US" dirty="0"/>
          </a:p>
        </p:txBody>
      </p:sp>
    </p:spTree>
    <p:extLst>
      <p:ext uri="{BB962C8B-B14F-4D97-AF65-F5344CB8AC3E}">
        <p14:creationId xmlns:p14="http://schemas.microsoft.com/office/powerpoint/2010/main" val="1102027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DIAGRAMS</a:t>
            </a:r>
          </a:p>
        </p:txBody>
      </p:sp>
    </p:spTree>
    <p:extLst>
      <p:ext uri="{BB962C8B-B14F-4D97-AF65-F5344CB8AC3E}">
        <p14:creationId xmlns:p14="http://schemas.microsoft.com/office/powerpoint/2010/main" val="235236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856D7-5A9F-5780-23C0-906DA7DA887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190873-4BE7-3053-AB0A-A753CDE1BBE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pic>
        <p:nvPicPr>
          <p:cNvPr id="9" name="Picture 8">
            <a:extLst>
              <a:ext uri="{FF2B5EF4-FFF2-40B4-BE49-F238E27FC236}">
                <a16:creationId xmlns:a16="http://schemas.microsoft.com/office/drawing/2014/main" id="{CD57A70C-8C0B-1AC8-40CD-1603CC37CC4B}"/>
              </a:ext>
            </a:extLst>
          </p:cNvPr>
          <p:cNvPicPr>
            <a:picLocks noChangeAspect="1"/>
          </p:cNvPicPr>
          <p:nvPr/>
        </p:nvPicPr>
        <p:blipFill>
          <a:blip r:embed="rId2"/>
          <a:stretch>
            <a:fillRect/>
          </a:stretch>
        </p:blipFill>
        <p:spPr>
          <a:xfrm>
            <a:off x="4295055" y="2241903"/>
            <a:ext cx="7522235" cy="2374193"/>
          </a:xfrm>
          <a:prstGeom prst="rect">
            <a:avLst/>
          </a:prstGeom>
        </p:spPr>
      </p:pic>
      <p:sp>
        <p:nvSpPr>
          <p:cNvPr id="10" name="Title 1">
            <a:extLst>
              <a:ext uri="{FF2B5EF4-FFF2-40B4-BE49-F238E27FC236}">
                <a16:creationId xmlns:a16="http://schemas.microsoft.com/office/drawing/2014/main" id="{DEF35243-C6B4-E7A0-F614-3FC06BCB1D89}"/>
              </a:ext>
            </a:extLst>
          </p:cNvPr>
          <p:cNvSpPr>
            <a:spLocks noGrp="1"/>
          </p:cNvSpPr>
          <p:nvPr>
            <p:ph type="title"/>
          </p:nvPr>
        </p:nvSpPr>
        <p:spPr>
          <a:xfrm>
            <a:off x="956631" y="501649"/>
            <a:ext cx="6876153" cy="737199"/>
          </a:xfrm>
        </p:spPr>
        <p:txBody>
          <a:bodyPr>
            <a:normAutofit fontScale="90000"/>
          </a:bodyPr>
          <a:lstStyle/>
          <a:p>
            <a:r>
              <a:rPr lang="en-US" b="1" dirty="0"/>
              <a:t>Architectural diagram</a:t>
            </a:r>
            <a:br>
              <a:rPr lang="en-US" b="1" dirty="0"/>
            </a:br>
            <a:r>
              <a:rPr lang="en-US" b="1" dirty="0"/>
              <a:t>(three-tier architecture)</a:t>
            </a:r>
          </a:p>
        </p:txBody>
      </p:sp>
      <p:pic>
        <p:nvPicPr>
          <p:cNvPr id="1026" name="Picture 2">
            <a:extLst>
              <a:ext uri="{FF2B5EF4-FFF2-40B4-BE49-F238E27FC236}">
                <a16:creationId xmlns:a16="http://schemas.microsoft.com/office/drawing/2014/main" id="{180D4267-2909-5139-8C15-5B8F94519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1903"/>
            <a:ext cx="4295055" cy="210559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FA8D46E-5E3A-5389-1AF5-9741A59A97A8}"/>
              </a:ext>
            </a:extLst>
          </p:cNvPr>
          <p:cNvSpPr txBox="1">
            <a:spLocks/>
          </p:cNvSpPr>
          <p:nvPr/>
        </p:nvSpPr>
        <p:spPr>
          <a:xfrm>
            <a:off x="1814512" y="3105598"/>
            <a:ext cx="757239" cy="175766"/>
          </a:xfrm>
          <a:prstGeom prst="rect">
            <a:avLst/>
          </a:prstGeom>
          <a:solidFill>
            <a:srgbClr val="F5F6F7"/>
          </a:solidFill>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900" b="1" dirty="0"/>
              <a:t>FASTIFY</a:t>
            </a:r>
          </a:p>
        </p:txBody>
      </p:sp>
    </p:spTree>
    <p:extLst>
      <p:ext uri="{BB962C8B-B14F-4D97-AF65-F5344CB8AC3E}">
        <p14:creationId xmlns:p14="http://schemas.microsoft.com/office/powerpoint/2010/main" val="142103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51DFD-DCF7-6C8F-A461-0E1847286BD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6E1B87B-496B-13D5-0738-42072F287B47}"/>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pic>
        <p:nvPicPr>
          <p:cNvPr id="7" name="Picture 6">
            <a:extLst>
              <a:ext uri="{FF2B5EF4-FFF2-40B4-BE49-F238E27FC236}">
                <a16:creationId xmlns:a16="http://schemas.microsoft.com/office/drawing/2014/main" id="{B73FF2AB-360A-52CC-7DD3-841083C78286}"/>
              </a:ext>
            </a:extLst>
          </p:cNvPr>
          <p:cNvPicPr>
            <a:picLocks noChangeAspect="1"/>
          </p:cNvPicPr>
          <p:nvPr/>
        </p:nvPicPr>
        <p:blipFill>
          <a:blip r:embed="rId2"/>
          <a:stretch>
            <a:fillRect/>
          </a:stretch>
        </p:blipFill>
        <p:spPr>
          <a:xfrm>
            <a:off x="0" y="1743470"/>
            <a:ext cx="12192000" cy="3371060"/>
          </a:xfrm>
          <a:prstGeom prst="rect">
            <a:avLst/>
          </a:prstGeom>
        </p:spPr>
      </p:pic>
      <p:sp>
        <p:nvSpPr>
          <p:cNvPr id="2" name="Title 1">
            <a:extLst>
              <a:ext uri="{FF2B5EF4-FFF2-40B4-BE49-F238E27FC236}">
                <a16:creationId xmlns:a16="http://schemas.microsoft.com/office/drawing/2014/main" id="{A692F6CA-4B46-6D71-8A52-979988E39634}"/>
              </a:ext>
            </a:extLst>
          </p:cNvPr>
          <p:cNvSpPr>
            <a:spLocks noGrp="1"/>
          </p:cNvSpPr>
          <p:nvPr>
            <p:ph type="title"/>
          </p:nvPr>
        </p:nvSpPr>
        <p:spPr>
          <a:xfrm>
            <a:off x="956631" y="517584"/>
            <a:ext cx="6876153" cy="512913"/>
          </a:xfrm>
        </p:spPr>
        <p:txBody>
          <a:bodyPr>
            <a:normAutofit fontScale="90000"/>
          </a:bodyPr>
          <a:lstStyle/>
          <a:p>
            <a:r>
              <a:rPr lang="en-US" b="1" dirty="0"/>
              <a:t>Architectural diagram (EXTENDED)</a:t>
            </a:r>
          </a:p>
        </p:txBody>
      </p:sp>
    </p:spTree>
    <p:extLst>
      <p:ext uri="{BB962C8B-B14F-4D97-AF65-F5344CB8AC3E}">
        <p14:creationId xmlns:p14="http://schemas.microsoft.com/office/powerpoint/2010/main" val="343591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ER </a:t>
            </a:r>
            <a:r>
              <a:rPr lang="en-US" b="1" dirty="0" err="1"/>
              <a:t>diagraM</a:t>
            </a:r>
            <a:endParaRPr lang="en-US" b="1" dirty="0"/>
          </a:p>
        </p:txBody>
      </p:sp>
      <p:pic>
        <p:nvPicPr>
          <p:cNvPr id="4" name="Picture 3">
            <a:extLst>
              <a:ext uri="{FF2B5EF4-FFF2-40B4-BE49-F238E27FC236}">
                <a16:creationId xmlns:a16="http://schemas.microsoft.com/office/drawing/2014/main" id="{E2191787-FCC3-B197-B49F-5A81054CC640}"/>
              </a:ext>
            </a:extLst>
          </p:cNvPr>
          <p:cNvPicPr>
            <a:picLocks noChangeAspect="1"/>
          </p:cNvPicPr>
          <p:nvPr/>
        </p:nvPicPr>
        <p:blipFill>
          <a:blip r:embed="rId2"/>
          <a:stretch>
            <a:fillRect/>
          </a:stretch>
        </p:blipFill>
        <p:spPr>
          <a:xfrm>
            <a:off x="2036469" y="1380226"/>
            <a:ext cx="7290123" cy="5234575"/>
          </a:xfrm>
          <a:prstGeom prst="rect">
            <a:avLst/>
          </a:prstGeom>
        </p:spPr>
      </p:pic>
    </p:spTree>
    <p:extLst>
      <p:ext uri="{BB962C8B-B14F-4D97-AF65-F5344CB8AC3E}">
        <p14:creationId xmlns:p14="http://schemas.microsoft.com/office/powerpoint/2010/main" val="813301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PRODUCT BACKLOG</a:t>
            </a:r>
          </a:p>
        </p:txBody>
      </p:sp>
    </p:spTree>
    <p:extLst>
      <p:ext uri="{BB962C8B-B14F-4D97-AF65-F5344CB8AC3E}">
        <p14:creationId xmlns:p14="http://schemas.microsoft.com/office/powerpoint/2010/main" val="44262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USER STORIES</a:t>
            </a:r>
          </a:p>
        </p:txBody>
      </p:sp>
    </p:spTree>
    <p:extLst>
      <p:ext uri="{BB962C8B-B14F-4D97-AF65-F5344CB8AC3E}">
        <p14:creationId xmlns:p14="http://schemas.microsoft.com/office/powerpoint/2010/main" val="427503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5CC9E-1AAB-9752-4A3E-7915678B5D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BE6BC-8BFB-7ED0-B191-BF62868AF079}"/>
              </a:ext>
            </a:extLst>
          </p:cNvPr>
          <p:cNvSpPr>
            <a:spLocks noGrp="1"/>
          </p:cNvSpPr>
          <p:nvPr>
            <p:ph type="title"/>
          </p:nvPr>
        </p:nvSpPr>
        <p:spPr>
          <a:xfrm>
            <a:off x="611575" y="862640"/>
            <a:ext cx="5111750" cy="512913"/>
          </a:xfrm>
        </p:spPr>
        <p:txBody>
          <a:bodyPr/>
          <a:lstStyle/>
          <a:p>
            <a:r>
              <a:rPr lang="en-US" b="1" dirty="0"/>
              <a:t>AGENDA</a:t>
            </a:r>
          </a:p>
        </p:txBody>
      </p:sp>
      <p:sp>
        <p:nvSpPr>
          <p:cNvPr id="3" name="Text Placeholder 2">
            <a:extLst>
              <a:ext uri="{FF2B5EF4-FFF2-40B4-BE49-F238E27FC236}">
                <a16:creationId xmlns:a16="http://schemas.microsoft.com/office/drawing/2014/main" id="{CC62C56E-9728-6DAC-DC1F-678C56CB2ACA}"/>
              </a:ext>
            </a:extLst>
          </p:cNvPr>
          <p:cNvSpPr>
            <a:spLocks noGrp="1"/>
          </p:cNvSpPr>
          <p:nvPr>
            <p:ph type="body" idx="1"/>
          </p:nvPr>
        </p:nvSpPr>
        <p:spPr>
          <a:xfrm>
            <a:off x="301926" y="1885530"/>
            <a:ext cx="7194430" cy="4549776"/>
          </a:xfrm>
        </p:spPr>
        <p:txBody>
          <a:bodyPr>
            <a:normAutofit fontScale="92500" lnSpcReduction="20000"/>
          </a:bodyPr>
          <a:lstStyle/>
          <a:p>
            <a:pPr marL="285750" indent="-285750">
              <a:buFont typeface="Arial" panose="020B0604020202020204" pitchFamily="34" charset="0"/>
              <a:buChar char="•"/>
            </a:pPr>
            <a:r>
              <a:rPr lang="en-US" dirty="0"/>
              <a:t>Review progress towards project deadlines and milestones and discuss any delays or challenges encountered and identify solutions.</a:t>
            </a:r>
          </a:p>
          <a:p>
            <a:pPr marL="285750" indent="-285750">
              <a:buFont typeface="Arial" panose="020B0604020202020204" pitchFamily="34" charset="0"/>
              <a:buChar char="•"/>
            </a:pPr>
            <a:r>
              <a:rPr lang="en-US" dirty="0"/>
              <a:t>Ensure alignment on the development progress and tasks completed and address any roadblocks hindering development and strategize solutions.</a:t>
            </a:r>
          </a:p>
          <a:p>
            <a:pPr marL="285750" indent="-285750">
              <a:buFont typeface="Arial" panose="020B0604020202020204" pitchFamily="34" charset="0"/>
              <a:buChar char="•"/>
            </a:pPr>
            <a:r>
              <a:rPr lang="en-US" dirty="0"/>
              <a:t>Mark important submission dates and deadlines for the project deliverables on the shared excel sheet with everyone's schedules.</a:t>
            </a:r>
          </a:p>
          <a:p>
            <a:pPr marL="285750" indent="-285750">
              <a:buFont typeface="Arial" panose="020B0604020202020204" pitchFamily="34" charset="0"/>
              <a:buChar char="•"/>
            </a:pPr>
            <a:r>
              <a:rPr lang="en-US" dirty="0"/>
              <a:t>Review presentation topics to ensure they align with project goals and discuss iterative updates to the presentation and delegate tasks accordingly.</a:t>
            </a:r>
          </a:p>
          <a:p>
            <a:pPr marL="285750" indent="-285750">
              <a:buFont typeface="Arial" panose="020B0604020202020204" pitchFamily="34" charset="0"/>
              <a:buChar char="•"/>
            </a:pPr>
            <a:r>
              <a:rPr lang="en-US" dirty="0"/>
              <a:t>Brainstorm and study through personas to understand client requirements thoroughly and Identify and prioritize the necessary features and functionalities from the client's perspective.</a:t>
            </a:r>
          </a:p>
          <a:p>
            <a:pPr marL="285750" indent="-285750">
              <a:buFont typeface="Arial" panose="020B0604020202020204" pitchFamily="34" charset="0"/>
              <a:buChar char="•"/>
            </a:pPr>
            <a:r>
              <a:rPr lang="en-US" dirty="0"/>
              <a:t>Discuss potential risks associated with the project and their impact and Strategize mitigation plans to address identified risks effectively.</a:t>
            </a:r>
          </a:p>
          <a:p>
            <a:pPr marL="285750" indent="-285750">
              <a:buFont typeface="Arial" panose="020B0604020202020204" pitchFamily="34" charset="0"/>
              <a:buChar char="•"/>
            </a:pPr>
            <a:r>
              <a:rPr lang="en-US" dirty="0"/>
              <a:t>Emphasize the importance of interaction, attendance, cooperation, teamwork and discuss the significance of individual contributions and attention to detail for project success.</a:t>
            </a:r>
          </a:p>
          <a:p>
            <a:pPr marL="285750" indent="-285750">
              <a:buFont typeface="Arial" panose="020B0604020202020204" pitchFamily="34" charset="0"/>
              <a:buChar char="•"/>
            </a:pPr>
            <a:r>
              <a:rPr lang="en-US" dirty="0"/>
              <a:t>Sync on the next steps for development, including task assignments, deadlines and Outline action items and responsibilities for each team member.</a:t>
            </a:r>
          </a:p>
          <a:p>
            <a:pPr marL="285750" indent="-285750">
              <a:buFont typeface="Arial" panose="020B0604020202020204" pitchFamily="34" charset="0"/>
              <a:buChar char="•"/>
            </a:pPr>
            <a:r>
              <a:rPr lang="en-US" dirty="0"/>
              <a:t>Recap key discussion points and action items also confirm the date and time for the next meeting, if necessary and ensure  open communication and collaboration among team members.</a:t>
            </a:r>
          </a:p>
        </p:txBody>
      </p:sp>
      <p:sp>
        <p:nvSpPr>
          <p:cNvPr id="6" name="Slide Number Placeholder 5">
            <a:extLst>
              <a:ext uri="{FF2B5EF4-FFF2-40B4-BE49-F238E27FC236}">
                <a16:creationId xmlns:a16="http://schemas.microsoft.com/office/drawing/2014/main" id="{02615A38-A1C2-6784-AAEB-915CF020EC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926430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USER STORIES</a:t>
            </a:r>
          </a:p>
        </p:txBody>
      </p:sp>
      <p:pic>
        <p:nvPicPr>
          <p:cNvPr id="3" name="Picture 2">
            <a:extLst>
              <a:ext uri="{FF2B5EF4-FFF2-40B4-BE49-F238E27FC236}">
                <a16:creationId xmlns:a16="http://schemas.microsoft.com/office/drawing/2014/main" id="{3F9524F8-1960-213C-F7B9-D49B77803C35}"/>
              </a:ext>
            </a:extLst>
          </p:cNvPr>
          <p:cNvPicPr>
            <a:picLocks noChangeAspect="1"/>
          </p:cNvPicPr>
          <p:nvPr/>
        </p:nvPicPr>
        <p:blipFill>
          <a:blip r:embed="rId2"/>
          <a:stretch>
            <a:fillRect/>
          </a:stretch>
        </p:blipFill>
        <p:spPr>
          <a:xfrm>
            <a:off x="590909" y="1296764"/>
            <a:ext cx="11010181" cy="4796581"/>
          </a:xfrm>
          <a:prstGeom prst="rect">
            <a:avLst/>
          </a:prstGeom>
        </p:spPr>
      </p:pic>
    </p:spTree>
    <p:extLst>
      <p:ext uri="{BB962C8B-B14F-4D97-AF65-F5344CB8AC3E}">
        <p14:creationId xmlns:p14="http://schemas.microsoft.com/office/powerpoint/2010/main" val="2656683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SPRINT 3 BACKLOG</a:t>
            </a:r>
          </a:p>
        </p:txBody>
      </p:sp>
    </p:spTree>
    <p:extLst>
      <p:ext uri="{BB962C8B-B14F-4D97-AF65-F5344CB8AC3E}">
        <p14:creationId xmlns:p14="http://schemas.microsoft.com/office/powerpoint/2010/main" val="159306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SPRINT 3</a:t>
            </a:r>
          </a:p>
        </p:txBody>
      </p:sp>
      <p:pic>
        <p:nvPicPr>
          <p:cNvPr id="4" name="Picture 3">
            <a:extLst>
              <a:ext uri="{FF2B5EF4-FFF2-40B4-BE49-F238E27FC236}">
                <a16:creationId xmlns:a16="http://schemas.microsoft.com/office/drawing/2014/main" id="{FDBD977F-AABA-0269-8DF6-1827F9A13952}"/>
              </a:ext>
            </a:extLst>
          </p:cNvPr>
          <p:cNvPicPr>
            <a:picLocks noChangeAspect="1"/>
          </p:cNvPicPr>
          <p:nvPr/>
        </p:nvPicPr>
        <p:blipFill>
          <a:blip r:embed="rId2"/>
          <a:stretch>
            <a:fillRect/>
          </a:stretch>
        </p:blipFill>
        <p:spPr>
          <a:xfrm>
            <a:off x="483078" y="1194564"/>
            <a:ext cx="11266099" cy="4468872"/>
          </a:xfrm>
          <a:prstGeom prst="rect">
            <a:avLst/>
          </a:prstGeom>
        </p:spPr>
      </p:pic>
    </p:spTree>
    <p:extLst>
      <p:ext uri="{BB962C8B-B14F-4D97-AF65-F5344CB8AC3E}">
        <p14:creationId xmlns:p14="http://schemas.microsoft.com/office/powerpoint/2010/main" val="2649638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ACCEPTANCE CRITERIA</a:t>
            </a:r>
          </a:p>
        </p:txBody>
      </p:sp>
    </p:spTree>
    <p:extLst>
      <p:ext uri="{BB962C8B-B14F-4D97-AF65-F5344CB8AC3E}">
        <p14:creationId xmlns:p14="http://schemas.microsoft.com/office/powerpoint/2010/main" val="1145520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5BD4E-EF4C-FAF3-6C72-F9E2DA7F4AF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7D41F6-7859-3D8D-E108-0051AB44D0C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2" name="Title 1">
            <a:extLst>
              <a:ext uri="{FF2B5EF4-FFF2-40B4-BE49-F238E27FC236}">
                <a16:creationId xmlns:a16="http://schemas.microsoft.com/office/drawing/2014/main" id="{4ED4ABB3-CC0E-E2E1-0816-37EC02EF6E36}"/>
              </a:ext>
            </a:extLst>
          </p:cNvPr>
          <p:cNvSpPr>
            <a:spLocks noGrp="1"/>
          </p:cNvSpPr>
          <p:nvPr>
            <p:ph type="title"/>
          </p:nvPr>
        </p:nvSpPr>
        <p:spPr>
          <a:xfrm>
            <a:off x="956631" y="517584"/>
            <a:ext cx="6876153" cy="512913"/>
          </a:xfrm>
        </p:spPr>
        <p:txBody>
          <a:bodyPr>
            <a:normAutofit/>
          </a:bodyPr>
          <a:lstStyle/>
          <a:p>
            <a:r>
              <a:rPr lang="en-US" b="1" dirty="0"/>
              <a:t>ACCEPTANCE CRITERIA</a:t>
            </a:r>
          </a:p>
        </p:txBody>
      </p:sp>
      <p:pic>
        <p:nvPicPr>
          <p:cNvPr id="5" name="Picture 4" descr="A black and white checklist&#10;&#10;Description automatically generated">
            <a:extLst>
              <a:ext uri="{FF2B5EF4-FFF2-40B4-BE49-F238E27FC236}">
                <a16:creationId xmlns:a16="http://schemas.microsoft.com/office/drawing/2014/main" id="{87BF82F7-62FF-D399-7DA2-BDD55032D452}"/>
              </a:ext>
            </a:extLst>
          </p:cNvPr>
          <p:cNvPicPr>
            <a:picLocks noChangeAspect="1"/>
          </p:cNvPicPr>
          <p:nvPr/>
        </p:nvPicPr>
        <p:blipFill>
          <a:blip r:embed="rId2"/>
          <a:stretch>
            <a:fillRect/>
          </a:stretch>
        </p:blipFill>
        <p:spPr>
          <a:xfrm>
            <a:off x="956631" y="1141884"/>
            <a:ext cx="7343903" cy="521446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93510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756-5619-3CC8-9BD3-80EBB08AFE2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BCE4249-E6B9-7EB8-9831-FD879307906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2" name="Title 1">
            <a:extLst>
              <a:ext uri="{FF2B5EF4-FFF2-40B4-BE49-F238E27FC236}">
                <a16:creationId xmlns:a16="http://schemas.microsoft.com/office/drawing/2014/main" id="{1A4E8D44-D20E-366A-335B-74DBA336F543}"/>
              </a:ext>
            </a:extLst>
          </p:cNvPr>
          <p:cNvSpPr>
            <a:spLocks noGrp="1"/>
          </p:cNvSpPr>
          <p:nvPr>
            <p:ph type="title"/>
          </p:nvPr>
        </p:nvSpPr>
        <p:spPr>
          <a:xfrm>
            <a:off x="956631" y="517584"/>
            <a:ext cx="6876153" cy="512913"/>
          </a:xfrm>
        </p:spPr>
        <p:txBody>
          <a:bodyPr>
            <a:normAutofit/>
          </a:bodyPr>
          <a:lstStyle/>
          <a:p>
            <a:r>
              <a:rPr lang="en-US" b="1" dirty="0"/>
              <a:t>ACCEPTANCE CRITERIA</a:t>
            </a:r>
          </a:p>
        </p:txBody>
      </p:sp>
      <p:pic>
        <p:nvPicPr>
          <p:cNvPr id="7" name="Picture 6" descr="A white sheet with black text&#10;&#10;Description automatically generated">
            <a:extLst>
              <a:ext uri="{FF2B5EF4-FFF2-40B4-BE49-F238E27FC236}">
                <a16:creationId xmlns:a16="http://schemas.microsoft.com/office/drawing/2014/main" id="{73D495D1-63E6-238F-018B-D1E87AEC302D}"/>
              </a:ext>
            </a:extLst>
          </p:cNvPr>
          <p:cNvPicPr>
            <a:picLocks noChangeAspect="1"/>
          </p:cNvPicPr>
          <p:nvPr/>
        </p:nvPicPr>
        <p:blipFill>
          <a:blip r:embed="rId2"/>
          <a:stretch>
            <a:fillRect/>
          </a:stretch>
        </p:blipFill>
        <p:spPr>
          <a:xfrm>
            <a:off x="956631" y="1157819"/>
            <a:ext cx="7343903" cy="518259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37422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TEST CASES</a:t>
            </a:r>
          </a:p>
        </p:txBody>
      </p:sp>
    </p:spTree>
    <p:extLst>
      <p:ext uri="{BB962C8B-B14F-4D97-AF65-F5344CB8AC3E}">
        <p14:creationId xmlns:p14="http://schemas.microsoft.com/office/powerpoint/2010/main" val="3112415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TEST CASES</a:t>
            </a:r>
          </a:p>
        </p:txBody>
      </p:sp>
      <p:pic>
        <p:nvPicPr>
          <p:cNvPr id="4" name="Picture 3">
            <a:extLst>
              <a:ext uri="{FF2B5EF4-FFF2-40B4-BE49-F238E27FC236}">
                <a16:creationId xmlns:a16="http://schemas.microsoft.com/office/drawing/2014/main" id="{40F649CC-CD93-BC31-5F27-94DB823F5CDF}"/>
              </a:ext>
            </a:extLst>
          </p:cNvPr>
          <p:cNvPicPr>
            <a:picLocks noChangeAspect="1"/>
          </p:cNvPicPr>
          <p:nvPr/>
        </p:nvPicPr>
        <p:blipFill>
          <a:blip r:embed="rId2"/>
          <a:stretch>
            <a:fillRect/>
          </a:stretch>
        </p:blipFill>
        <p:spPr>
          <a:xfrm>
            <a:off x="956631" y="1984075"/>
            <a:ext cx="10558732" cy="2208363"/>
          </a:xfrm>
          <a:prstGeom prst="rect">
            <a:avLst/>
          </a:prstGeom>
        </p:spPr>
      </p:pic>
    </p:spTree>
    <p:extLst>
      <p:ext uri="{BB962C8B-B14F-4D97-AF65-F5344CB8AC3E}">
        <p14:creationId xmlns:p14="http://schemas.microsoft.com/office/powerpoint/2010/main" val="3235578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STORIES COMPLETED</a:t>
            </a:r>
          </a:p>
        </p:txBody>
      </p:sp>
    </p:spTree>
    <p:extLst>
      <p:ext uri="{BB962C8B-B14F-4D97-AF65-F5344CB8AC3E}">
        <p14:creationId xmlns:p14="http://schemas.microsoft.com/office/powerpoint/2010/main" val="1112019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STORIES COMPLETED</a:t>
            </a:r>
          </a:p>
        </p:txBody>
      </p:sp>
      <p:pic>
        <p:nvPicPr>
          <p:cNvPr id="7" name="Picture 6">
            <a:extLst>
              <a:ext uri="{FF2B5EF4-FFF2-40B4-BE49-F238E27FC236}">
                <a16:creationId xmlns:a16="http://schemas.microsoft.com/office/drawing/2014/main" id="{1727E99A-5663-3241-967B-928B24604367}"/>
              </a:ext>
            </a:extLst>
          </p:cNvPr>
          <p:cNvPicPr>
            <a:picLocks noChangeAspect="1"/>
          </p:cNvPicPr>
          <p:nvPr/>
        </p:nvPicPr>
        <p:blipFill>
          <a:blip r:embed="rId2"/>
          <a:stretch>
            <a:fillRect/>
          </a:stretch>
        </p:blipFill>
        <p:spPr>
          <a:xfrm>
            <a:off x="258792" y="2053088"/>
            <a:ext cx="11662914" cy="2317320"/>
          </a:xfrm>
          <a:prstGeom prst="rect">
            <a:avLst/>
          </a:prstGeom>
        </p:spPr>
      </p:pic>
    </p:spTree>
    <p:extLst>
      <p:ext uri="{BB962C8B-B14F-4D97-AF65-F5344CB8AC3E}">
        <p14:creationId xmlns:p14="http://schemas.microsoft.com/office/powerpoint/2010/main" val="3989221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524914" cy="1715531"/>
          </a:xfrm>
        </p:spPr>
        <p:txBody>
          <a:bodyPr/>
          <a:lstStyle/>
          <a:p>
            <a:r>
              <a:rPr lang="en-US" sz="2800" dirty="0"/>
              <a:t>Team Members &amp; Roles</a:t>
            </a:r>
          </a:p>
        </p:txBody>
      </p:sp>
    </p:spTree>
    <p:extLst>
      <p:ext uri="{BB962C8B-B14F-4D97-AF65-F5344CB8AC3E}">
        <p14:creationId xmlns:p14="http://schemas.microsoft.com/office/powerpoint/2010/main" val="3797280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784316" y="2131587"/>
            <a:ext cx="4861344" cy="1715531"/>
          </a:xfrm>
        </p:spPr>
        <p:txBody>
          <a:bodyPr/>
          <a:lstStyle/>
          <a:p>
            <a:r>
              <a:rPr lang="en-US" sz="2800" dirty="0"/>
              <a:t>STORIES NOT COMPELETED</a:t>
            </a:r>
            <a:br>
              <a:rPr lang="en-US" sz="2800" dirty="0"/>
            </a:br>
            <a:br>
              <a:rPr lang="en-US" sz="2800" dirty="0"/>
            </a:br>
            <a:r>
              <a:rPr lang="en-US" sz="2800" dirty="0"/>
              <a:t>- None</a:t>
            </a:r>
          </a:p>
        </p:txBody>
      </p:sp>
    </p:spTree>
    <p:extLst>
      <p:ext uri="{BB962C8B-B14F-4D97-AF65-F5344CB8AC3E}">
        <p14:creationId xmlns:p14="http://schemas.microsoft.com/office/powerpoint/2010/main" val="3635221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METRICS</a:t>
            </a:r>
          </a:p>
        </p:txBody>
      </p:sp>
    </p:spTree>
    <p:extLst>
      <p:ext uri="{BB962C8B-B14F-4D97-AF65-F5344CB8AC3E}">
        <p14:creationId xmlns:p14="http://schemas.microsoft.com/office/powerpoint/2010/main" val="128971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TEAM VELOCITY</a:t>
            </a:r>
          </a:p>
        </p:txBody>
      </p:sp>
    </p:spTree>
    <p:extLst>
      <p:ext uri="{BB962C8B-B14F-4D97-AF65-F5344CB8AC3E}">
        <p14:creationId xmlns:p14="http://schemas.microsoft.com/office/powerpoint/2010/main" val="2230168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TEAM VELOCITY</a:t>
            </a:r>
          </a:p>
        </p:txBody>
      </p:sp>
      <p:pic>
        <p:nvPicPr>
          <p:cNvPr id="4" name="Picture 3">
            <a:extLst>
              <a:ext uri="{FF2B5EF4-FFF2-40B4-BE49-F238E27FC236}">
                <a16:creationId xmlns:a16="http://schemas.microsoft.com/office/drawing/2014/main" id="{334888FD-ABA3-2074-A305-7C1E02B6D003}"/>
              </a:ext>
            </a:extLst>
          </p:cNvPr>
          <p:cNvPicPr>
            <a:picLocks noChangeAspect="1"/>
          </p:cNvPicPr>
          <p:nvPr/>
        </p:nvPicPr>
        <p:blipFill>
          <a:blip r:embed="rId2"/>
          <a:stretch>
            <a:fillRect/>
          </a:stretch>
        </p:blipFill>
        <p:spPr>
          <a:xfrm>
            <a:off x="759125" y="1151612"/>
            <a:ext cx="10834778" cy="4554775"/>
          </a:xfrm>
          <a:prstGeom prst="rect">
            <a:avLst/>
          </a:prstGeom>
        </p:spPr>
      </p:pic>
    </p:spTree>
    <p:extLst>
      <p:ext uri="{BB962C8B-B14F-4D97-AF65-F5344CB8AC3E}">
        <p14:creationId xmlns:p14="http://schemas.microsoft.com/office/powerpoint/2010/main" val="1624780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SPRINT BURNDOWN CHART</a:t>
            </a:r>
          </a:p>
        </p:txBody>
      </p:sp>
    </p:spTree>
    <p:extLst>
      <p:ext uri="{BB962C8B-B14F-4D97-AF65-F5344CB8AC3E}">
        <p14:creationId xmlns:p14="http://schemas.microsoft.com/office/powerpoint/2010/main" val="3277480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SPRINT BURN DOWN CHART</a:t>
            </a:r>
          </a:p>
        </p:txBody>
      </p:sp>
      <p:pic>
        <p:nvPicPr>
          <p:cNvPr id="5" name="Picture 4">
            <a:extLst>
              <a:ext uri="{FF2B5EF4-FFF2-40B4-BE49-F238E27FC236}">
                <a16:creationId xmlns:a16="http://schemas.microsoft.com/office/drawing/2014/main" id="{62425653-BB66-582A-2A67-B1F0D5FD5E83}"/>
              </a:ext>
            </a:extLst>
          </p:cNvPr>
          <p:cNvPicPr>
            <a:picLocks noChangeAspect="1"/>
          </p:cNvPicPr>
          <p:nvPr/>
        </p:nvPicPr>
        <p:blipFill>
          <a:blip r:embed="rId2"/>
          <a:stretch>
            <a:fillRect/>
          </a:stretch>
        </p:blipFill>
        <p:spPr>
          <a:xfrm>
            <a:off x="956631" y="1492370"/>
            <a:ext cx="9801280" cy="4461067"/>
          </a:xfrm>
          <a:prstGeom prst="rect">
            <a:avLst/>
          </a:prstGeom>
        </p:spPr>
      </p:pic>
    </p:spTree>
    <p:extLst>
      <p:ext uri="{BB962C8B-B14F-4D97-AF65-F5344CB8AC3E}">
        <p14:creationId xmlns:p14="http://schemas.microsoft.com/office/powerpoint/2010/main" val="16777360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TEAM HISTORICAL VELOCITY</a:t>
            </a:r>
          </a:p>
        </p:txBody>
      </p:sp>
    </p:spTree>
    <p:extLst>
      <p:ext uri="{BB962C8B-B14F-4D97-AF65-F5344CB8AC3E}">
        <p14:creationId xmlns:p14="http://schemas.microsoft.com/office/powerpoint/2010/main" val="2941995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TEAM HISTORICAL VELOCITY</a:t>
            </a:r>
          </a:p>
        </p:txBody>
      </p:sp>
      <p:pic>
        <p:nvPicPr>
          <p:cNvPr id="7" name="Picture 6">
            <a:extLst>
              <a:ext uri="{FF2B5EF4-FFF2-40B4-BE49-F238E27FC236}">
                <a16:creationId xmlns:a16="http://schemas.microsoft.com/office/drawing/2014/main" id="{B8CCF194-1167-EDC1-C63E-C05CBA3AE7DC}"/>
              </a:ext>
            </a:extLst>
          </p:cNvPr>
          <p:cNvPicPr>
            <a:picLocks noChangeAspect="1"/>
          </p:cNvPicPr>
          <p:nvPr/>
        </p:nvPicPr>
        <p:blipFill>
          <a:blip r:embed="rId2"/>
          <a:stretch>
            <a:fillRect/>
          </a:stretch>
        </p:blipFill>
        <p:spPr>
          <a:xfrm>
            <a:off x="1728732" y="1313282"/>
            <a:ext cx="8063687" cy="4679015"/>
          </a:xfrm>
          <a:prstGeom prst="rect">
            <a:avLst/>
          </a:prstGeom>
        </p:spPr>
      </p:pic>
    </p:spTree>
    <p:extLst>
      <p:ext uri="{BB962C8B-B14F-4D97-AF65-F5344CB8AC3E}">
        <p14:creationId xmlns:p14="http://schemas.microsoft.com/office/powerpoint/2010/main" val="782757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659592" y="2148840"/>
            <a:ext cx="4856672" cy="1715531"/>
          </a:xfrm>
        </p:spPr>
        <p:txBody>
          <a:bodyPr/>
          <a:lstStyle/>
          <a:p>
            <a:r>
              <a:rPr lang="en-US" sz="2800" dirty="0"/>
              <a:t>COMPLETED COMMITTED RATIO</a:t>
            </a:r>
          </a:p>
        </p:txBody>
      </p:sp>
    </p:spTree>
    <p:extLst>
      <p:ext uri="{BB962C8B-B14F-4D97-AF65-F5344CB8AC3E}">
        <p14:creationId xmlns:p14="http://schemas.microsoft.com/office/powerpoint/2010/main" val="3351301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2" name="Title 1">
            <a:extLst>
              <a:ext uri="{FF2B5EF4-FFF2-40B4-BE49-F238E27FC236}">
                <a16:creationId xmlns:a16="http://schemas.microsoft.com/office/drawing/2014/main" id="{67BCB159-EBED-EEA0-0152-DEBD0C6E0294}"/>
              </a:ext>
            </a:extLst>
          </p:cNvPr>
          <p:cNvSpPr>
            <a:spLocks noGrp="1"/>
          </p:cNvSpPr>
          <p:nvPr>
            <p:ph type="title"/>
          </p:nvPr>
        </p:nvSpPr>
        <p:spPr>
          <a:xfrm>
            <a:off x="956631" y="517584"/>
            <a:ext cx="6876153" cy="512913"/>
          </a:xfrm>
        </p:spPr>
        <p:txBody>
          <a:bodyPr>
            <a:normAutofit/>
          </a:bodyPr>
          <a:lstStyle/>
          <a:p>
            <a:r>
              <a:rPr lang="en-US" b="1" dirty="0"/>
              <a:t>COMPLETED COMMITTED RATIO</a:t>
            </a:r>
          </a:p>
        </p:txBody>
      </p:sp>
      <p:pic>
        <p:nvPicPr>
          <p:cNvPr id="4" name="Picture 3">
            <a:extLst>
              <a:ext uri="{FF2B5EF4-FFF2-40B4-BE49-F238E27FC236}">
                <a16:creationId xmlns:a16="http://schemas.microsoft.com/office/drawing/2014/main" id="{CE1FD807-EA00-21B6-56E9-591A84D04CF0}"/>
              </a:ext>
            </a:extLst>
          </p:cNvPr>
          <p:cNvPicPr>
            <a:picLocks noChangeAspect="1"/>
          </p:cNvPicPr>
          <p:nvPr/>
        </p:nvPicPr>
        <p:blipFill>
          <a:blip r:embed="rId2"/>
          <a:stretch>
            <a:fillRect/>
          </a:stretch>
        </p:blipFill>
        <p:spPr>
          <a:xfrm>
            <a:off x="258793" y="1613202"/>
            <a:ext cx="10636370" cy="4727214"/>
          </a:xfrm>
          <a:prstGeom prst="rect">
            <a:avLst/>
          </a:prstGeom>
        </p:spPr>
      </p:pic>
      <p:pic>
        <p:nvPicPr>
          <p:cNvPr id="3" name="Picture 2">
            <a:extLst>
              <a:ext uri="{FF2B5EF4-FFF2-40B4-BE49-F238E27FC236}">
                <a16:creationId xmlns:a16="http://schemas.microsoft.com/office/drawing/2014/main" id="{EDD979D8-109D-6F86-367C-5D7602BCB15B}"/>
              </a:ext>
            </a:extLst>
          </p:cNvPr>
          <p:cNvPicPr>
            <a:picLocks noChangeAspect="1"/>
          </p:cNvPicPr>
          <p:nvPr/>
        </p:nvPicPr>
        <p:blipFill>
          <a:blip r:embed="rId3"/>
          <a:stretch>
            <a:fillRect/>
          </a:stretch>
        </p:blipFill>
        <p:spPr>
          <a:xfrm>
            <a:off x="258793" y="1801575"/>
            <a:ext cx="10834778" cy="4554775"/>
          </a:xfrm>
          <a:prstGeom prst="rect">
            <a:avLst/>
          </a:prstGeom>
        </p:spPr>
      </p:pic>
    </p:spTree>
    <p:extLst>
      <p:ext uri="{BB962C8B-B14F-4D97-AF65-F5344CB8AC3E}">
        <p14:creationId xmlns:p14="http://schemas.microsoft.com/office/powerpoint/2010/main" val="367742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902974" y="282729"/>
            <a:ext cx="8386051" cy="483831"/>
          </a:xfrm>
        </p:spPr>
        <p:txBody>
          <a:bodyPr/>
          <a:lstStyle/>
          <a:p>
            <a:r>
              <a:rPr lang="en-US" b="1" dirty="0"/>
              <a:t>MEET OUR TEAM</a:t>
            </a:r>
          </a:p>
        </p:txBody>
      </p:sp>
      <p:pic>
        <p:nvPicPr>
          <p:cNvPr id="16" name="Picture Placeholder 15">
            <a:extLst>
              <a:ext uri="{FF2B5EF4-FFF2-40B4-BE49-F238E27FC236}">
                <a16:creationId xmlns:a16="http://schemas.microsoft.com/office/drawing/2014/main" id="{788ADF35-7762-4E85-BE67-27FDB5522B9D}"/>
              </a:ext>
            </a:extLst>
          </p:cNvPr>
          <p:cNvPicPr>
            <a:picLocks noGrp="1" noChangeAspect="1"/>
          </p:cNvPicPr>
          <p:nvPr>
            <p:ph type="pic" sz="quarter" idx="14"/>
          </p:nvPr>
        </p:nvPicPr>
        <p:blipFill>
          <a:blip r:embed="rId2"/>
          <a:srcRect/>
          <a:stretch/>
        </p:blipFill>
        <p:spPr>
          <a:xfrm>
            <a:off x="1467492" y="1099671"/>
            <a:ext cx="1845511"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1226132" y="3005149"/>
            <a:ext cx="2317707" cy="343061"/>
          </a:xfrm>
        </p:spPr>
        <p:txBody>
          <a:bodyPr/>
          <a:lstStyle/>
          <a:p>
            <a:r>
              <a:rPr lang="en-US" dirty="0"/>
              <a:t>SMIT</a:t>
            </a:r>
          </a:p>
        </p:txBody>
      </p:sp>
      <p:sp>
        <p:nvSpPr>
          <p:cNvPr id="11" name="Text Placeholder 10">
            <a:extLst>
              <a:ext uri="{FF2B5EF4-FFF2-40B4-BE49-F238E27FC236}">
                <a16:creationId xmlns:a16="http://schemas.microsoft.com/office/drawing/2014/main" id="{DB420882-1CC0-49B4-8DDE-24EC26687506}"/>
              </a:ext>
            </a:extLst>
          </p:cNvPr>
          <p:cNvSpPr>
            <a:spLocks noGrp="1"/>
          </p:cNvSpPr>
          <p:nvPr>
            <p:ph type="body" idx="21"/>
          </p:nvPr>
        </p:nvSpPr>
        <p:spPr>
          <a:xfrm>
            <a:off x="1468798" y="3348209"/>
            <a:ext cx="1845511" cy="343061"/>
          </a:xfrm>
        </p:spPr>
        <p:txBody>
          <a:bodyPr/>
          <a:lstStyle/>
          <a:p>
            <a:r>
              <a:rPr lang="en-US" dirty="0"/>
              <a:t>FRONT END DEVELOPER</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rcRect/>
          <a:stretch/>
        </p:blipFill>
        <p:spPr>
          <a:xfrm>
            <a:off x="3817225" y="1099671"/>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5864" y="3005149"/>
            <a:ext cx="2330816" cy="343061"/>
          </a:xfrm>
        </p:spPr>
        <p:txBody>
          <a:bodyPr/>
          <a:lstStyle/>
          <a:p>
            <a:r>
              <a:rPr lang="en-US" dirty="0"/>
              <a:t>SUJAN SIDDARTH</a:t>
            </a:r>
          </a:p>
        </p:txBody>
      </p:sp>
      <p:sp>
        <p:nvSpPr>
          <p:cNvPr id="12" name="Text Placeholder 11">
            <a:extLst>
              <a:ext uri="{FF2B5EF4-FFF2-40B4-BE49-F238E27FC236}">
                <a16:creationId xmlns:a16="http://schemas.microsoft.com/office/drawing/2014/main" id="{E017101B-2009-4267-8513-19000E37B1F0}"/>
              </a:ext>
            </a:extLst>
          </p:cNvPr>
          <p:cNvSpPr>
            <a:spLocks noGrp="1"/>
          </p:cNvSpPr>
          <p:nvPr>
            <p:ph type="body" idx="22"/>
          </p:nvPr>
        </p:nvSpPr>
        <p:spPr>
          <a:xfrm>
            <a:off x="3827663" y="3348208"/>
            <a:ext cx="1855949" cy="343061"/>
          </a:xfrm>
        </p:spPr>
        <p:txBody>
          <a:bodyPr/>
          <a:lstStyle/>
          <a:p>
            <a:r>
              <a:rPr lang="en-US" dirty="0"/>
              <a:t>TESTER</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rcRect/>
          <a:stretch/>
        </p:blipFill>
        <p:spPr>
          <a:xfrm>
            <a:off x="6307889" y="1099671"/>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6528" y="3005149"/>
            <a:ext cx="2317707" cy="343061"/>
          </a:xfrm>
        </p:spPr>
        <p:txBody>
          <a:bodyPr/>
          <a:lstStyle/>
          <a:p>
            <a:r>
              <a:rPr lang="en-US" dirty="0"/>
              <a:t>KIRAN KUMAR</a:t>
            </a:r>
          </a:p>
        </p:txBody>
      </p:sp>
      <p:sp>
        <p:nvSpPr>
          <p:cNvPr id="13" name="Text Placeholder 12">
            <a:extLst>
              <a:ext uri="{FF2B5EF4-FFF2-40B4-BE49-F238E27FC236}">
                <a16:creationId xmlns:a16="http://schemas.microsoft.com/office/drawing/2014/main" id="{D40B843D-6615-46EB-A813-BEBD624EC685}"/>
              </a:ext>
            </a:extLst>
          </p:cNvPr>
          <p:cNvSpPr>
            <a:spLocks noGrp="1"/>
          </p:cNvSpPr>
          <p:nvPr>
            <p:ph type="body" idx="23"/>
          </p:nvPr>
        </p:nvSpPr>
        <p:spPr>
          <a:xfrm>
            <a:off x="6307889" y="3348210"/>
            <a:ext cx="1845511" cy="343061"/>
          </a:xfrm>
        </p:spPr>
        <p:txBody>
          <a:bodyPr/>
          <a:lstStyle/>
          <a:p>
            <a:r>
              <a:rPr lang="en-US" dirty="0"/>
              <a:t>FULL STACK DEVELOPER</a:t>
            </a:r>
          </a:p>
        </p:txBody>
      </p:sp>
      <p:pic>
        <p:nvPicPr>
          <p:cNvPr id="22" name="Picture Placeholder 21">
            <a:extLst>
              <a:ext uri="{FF2B5EF4-FFF2-40B4-BE49-F238E27FC236}">
                <a16:creationId xmlns:a16="http://schemas.microsoft.com/office/drawing/2014/main" id="{82AF3253-9767-4EC7-B0DB-3A850BEFB035}"/>
              </a:ext>
            </a:extLst>
          </p:cNvPr>
          <p:cNvPicPr>
            <a:picLocks noGrp="1" noChangeAspect="1"/>
          </p:cNvPicPr>
          <p:nvPr>
            <p:ph type="pic" sz="quarter" idx="17"/>
          </p:nvPr>
        </p:nvPicPr>
        <p:blipFill>
          <a:blip r:embed="rId5"/>
          <a:srcRect/>
          <a:stretch/>
        </p:blipFill>
        <p:spPr>
          <a:xfrm>
            <a:off x="8727769" y="1099671"/>
            <a:ext cx="1845511" cy="1845511"/>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8486409" y="3005149"/>
            <a:ext cx="2317706" cy="343061"/>
          </a:xfrm>
        </p:spPr>
        <p:txBody>
          <a:bodyPr/>
          <a:lstStyle/>
          <a:p>
            <a:r>
              <a:rPr lang="en-US" dirty="0"/>
              <a:t>YASHKUMAR</a:t>
            </a:r>
          </a:p>
        </p:txBody>
      </p:sp>
      <p:sp>
        <p:nvSpPr>
          <p:cNvPr id="14" name="Text Placeholder 13">
            <a:extLst>
              <a:ext uri="{FF2B5EF4-FFF2-40B4-BE49-F238E27FC236}">
                <a16:creationId xmlns:a16="http://schemas.microsoft.com/office/drawing/2014/main" id="{3099A0B0-BDD0-48DA-AA3E-13153E65129F}"/>
              </a:ext>
            </a:extLst>
          </p:cNvPr>
          <p:cNvSpPr>
            <a:spLocks noGrp="1"/>
          </p:cNvSpPr>
          <p:nvPr>
            <p:ph type="body" idx="24"/>
          </p:nvPr>
        </p:nvSpPr>
        <p:spPr>
          <a:xfrm>
            <a:off x="8727770" y="3338260"/>
            <a:ext cx="1845510" cy="343061"/>
          </a:xfrm>
        </p:spPr>
        <p:txBody>
          <a:bodyPr/>
          <a:lstStyle/>
          <a:p>
            <a:r>
              <a:rPr lang="en-US" dirty="0"/>
              <a:t>DATABASE ADMINSTRATOR</a:t>
            </a:r>
          </a:p>
        </p:txBody>
      </p:sp>
      <p:pic>
        <p:nvPicPr>
          <p:cNvPr id="6" name="Picture Placeholder 17">
            <a:extLst>
              <a:ext uri="{FF2B5EF4-FFF2-40B4-BE49-F238E27FC236}">
                <a16:creationId xmlns:a16="http://schemas.microsoft.com/office/drawing/2014/main" id="{4356067E-F290-9220-4FEF-D0C1412FB83F}"/>
              </a:ext>
            </a:extLst>
          </p:cNvPr>
          <p:cNvPicPr>
            <a:picLocks noChangeAspect="1"/>
          </p:cNvPicPr>
          <p:nvPr/>
        </p:nvPicPr>
        <p:blipFill>
          <a:blip r:embed="rId6"/>
          <a:srcRect/>
          <a:stretch/>
        </p:blipFill>
        <p:spPr>
          <a:xfrm>
            <a:off x="2883797" y="3912818"/>
            <a:ext cx="1384133" cy="1845511"/>
          </a:xfrm>
          <a:prstGeom prst="rect">
            <a:avLst/>
          </a:prstGeom>
          <a:solidFill>
            <a:schemeClr val="bg1">
              <a:lumMod val="95000"/>
            </a:schemeClr>
          </a:solidFill>
        </p:spPr>
      </p:pic>
      <p:sp>
        <p:nvSpPr>
          <p:cNvPr id="7" name="Text Placeholder 11">
            <a:extLst>
              <a:ext uri="{FF2B5EF4-FFF2-40B4-BE49-F238E27FC236}">
                <a16:creationId xmlns:a16="http://schemas.microsoft.com/office/drawing/2014/main" id="{6218E5A3-7B95-1897-957C-3DC33C187842}"/>
              </a:ext>
            </a:extLst>
          </p:cNvPr>
          <p:cNvSpPr txBox="1">
            <a:spLocks/>
          </p:cNvSpPr>
          <p:nvPr/>
        </p:nvSpPr>
        <p:spPr>
          <a:xfrm>
            <a:off x="2670360" y="6212568"/>
            <a:ext cx="1855949"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PROJECT MANAGER</a:t>
            </a:r>
          </a:p>
        </p:txBody>
      </p:sp>
      <p:pic>
        <p:nvPicPr>
          <p:cNvPr id="15" name="Picture Placeholder 19">
            <a:extLst>
              <a:ext uri="{FF2B5EF4-FFF2-40B4-BE49-F238E27FC236}">
                <a16:creationId xmlns:a16="http://schemas.microsoft.com/office/drawing/2014/main" id="{CF0F996A-386B-EBA1-849A-7F23453CB641}"/>
              </a:ext>
            </a:extLst>
          </p:cNvPr>
          <p:cNvPicPr>
            <a:picLocks noChangeAspect="1"/>
          </p:cNvPicPr>
          <p:nvPr/>
        </p:nvPicPr>
        <p:blipFill>
          <a:blip r:embed="rId7"/>
          <a:srcRect/>
          <a:stretch/>
        </p:blipFill>
        <p:spPr>
          <a:xfrm>
            <a:off x="5374461" y="3912818"/>
            <a:ext cx="1384133" cy="1845511"/>
          </a:xfrm>
          <a:prstGeom prst="rect">
            <a:avLst/>
          </a:prstGeom>
          <a:solidFill>
            <a:schemeClr val="bg1">
              <a:lumMod val="95000"/>
            </a:schemeClr>
          </a:solidFill>
        </p:spPr>
      </p:pic>
      <p:sp>
        <p:nvSpPr>
          <p:cNvPr id="17" name="Text Placeholder 8">
            <a:extLst>
              <a:ext uri="{FF2B5EF4-FFF2-40B4-BE49-F238E27FC236}">
                <a16:creationId xmlns:a16="http://schemas.microsoft.com/office/drawing/2014/main" id="{A0A19E93-A12D-A6F8-8B50-FBAF20AC8C85}"/>
              </a:ext>
            </a:extLst>
          </p:cNvPr>
          <p:cNvSpPr txBox="1">
            <a:spLocks/>
          </p:cNvSpPr>
          <p:nvPr/>
        </p:nvSpPr>
        <p:spPr>
          <a:xfrm>
            <a:off x="4902411" y="5818296"/>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SIDDHARTHKUMAR </a:t>
            </a:r>
          </a:p>
        </p:txBody>
      </p:sp>
      <p:sp>
        <p:nvSpPr>
          <p:cNvPr id="19" name="Text Placeholder 12">
            <a:extLst>
              <a:ext uri="{FF2B5EF4-FFF2-40B4-BE49-F238E27FC236}">
                <a16:creationId xmlns:a16="http://schemas.microsoft.com/office/drawing/2014/main" id="{00B1D229-2BBA-7651-C578-8E3EBB6A487B}"/>
              </a:ext>
            </a:extLst>
          </p:cNvPr>
          <p:cNvSpPr txBox="1">
            <a:spLocks/>
          </p:cNvSpPr>
          <p:nvPr/>
        </p:nvSpPr>
        <p:spPr>
          <a:xfrm>
            <a:off x="5161024" y="6212568"/>
            <a:ext cx="1845511"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DATA ANALYST</a:t>
            </a:r>
          </a:p>
        </p:txBody>
      </p:sp>
      <p:sp>
        <p:nvSpPr>
          <p:cNvPr id="21" name="Text Placeholder 7">
            <a:extLst>
              <a:ext uri="{FF2B5EF4-FFF2-40B4-BE49-F238E27FC236}">
                <a16:creationId xmlns:a16="http://schemas.microsoft.com/office/drawing/2014/main" id="{5770BAD0-E829-3DDB-D67C-940A0DC8F7D3}"/>
              </a:ext>
            </a:extLst>
          </p:cNvPr>
          <p:cNvSpPr txBox="1">
            <a:spLocks/>
          </p:cNvSpPr>
          <p:nvPr/>
        </p:nvSpPr>
        <p:spPr>
          <a:xfrm>
            <a:off x="2410455" y="5825274"/>
            <a:ext cx="2330816"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PARTH</a:t>
            </a:r>
          </a:p>
        </p:txBody>
      </p:sp>
      <p:pic>
        <p:nvPicPr>
          <p:cNvPr id="4" name="Picture Placeholder 19">
            <a:extLst>
              <a:ext uri="{FF2B5EF4-FFF2-40B4-BE49-F238E27FC236}">
                <a16:creationId xmlns:a16="http://schemas.microsoft.com/office/drawing/2014/main" id="{B7CFD72A-93AE-2F30-CB38-AEA4E17149A5}"/>
              </a:ext>
            </a:extLst>
          </p:cNvPr>
          <p:cNvPicPr>
            <a:picLocks noChangeAspect="1"/>
          </p:cNvPicPr>
          <p:nvPr/>
        </p:nvPicPr>
        <p:blipFill>
          <a:blip r:embed="rId8"/>
          <a:srcRect/>
          <a:stretch/>
        </p:blipFill>
        <p:spPr>
          <a:xfrm>
            <a:off x="7563653" y="3912818"/>
            <a:ext cx="1845511" cy="1845511"/>
          </a:xfrm>
          <a:prstGeom prst="rect">
            <a:avLst/>
          </a:prstGeom>
          <a:solidFill>
            <a:schemeClr val="bg1">
              <a:lumMod val="95000"/>
            </a:schemeClr>
          </a:solidFill>
        </p:spPr>
      </p:pic>
      <p:sp>
        <p:nvSpPr>
          <p:cNvPr id="5" name="Text Placeholder 8">
            <a:extLst>
              <a:ext uri="{FF2B5EF4-FFF2-40B4-BE49-F238E27FC236}">
                <a16:creationId xmlns:a16="http://schemas.microsoft.com/office/drawing/2014/main" id="{81CEA6F4-5FF1-2621-301A-81CCD0678198}"/>
              </a:ext>
            </a:extLst>
          </p:cNvPr>
          <p:cNvSpPr txBox="1">
            <a:spLocks/>
          </p:cNvSpPr>
          <p:nvPr/>
        </p:nvSpPr>
        <p:spPr>
          <a:xfrm>
            <a:off x="7322292" y="5818296"/>
            <a:ext cx="2317707"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RAJ KOUSHIK</a:t>
            </a:r>
          </a:p>
        </p:txBody>
      </p:sp>
      <p:sp>
        <p:nvSpPr>
          <p:cNvPr id="23" name="Text Placeholder 12">
            <a:extLst>
              <a:ext uri="{FF2B5EF4-FFF2-40B4-BE49-F238E27FC236}">
                <a16:creationId xmlns:a16="http://schemas.microsoft.com/office/drawing/2014/main" id="{85535849-89A7-17BF-180B-C814FC82EB89}"/>
              </a:ext>
            </a:extLst>
          </p:cNvPr>
          <p:cNvSpPr txBox="1">
            <a:spLocks/>
          </p:cNvSpPr>
          <p:nvPr/>
        </p:nvSpPr>
        <p:spPr>
          <a:xfrm>
            <a:off x="7580905" y="6212568"/>
            <a:ext cx="1845511" cy="34306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n-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FULL STACK DEVELOPER</a:t>
            </a:r>
          </a:p>
        </p:txBody>
      </p:sp>
    </p:spTree>
    <p:extLst>
      <p:ext uri="{BB962C8B-B14F-4D97-AF65-F5344CB8AC3E}">
        <p14:creationId xmlns:p14="http://schemas.microsoft.com/office/powerpoint/2010/main" val="2619301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RETROSPECTIVE</a:t>
            </a:r>
          </a:p>
        </p:txBody>
      </p:sp>
    </p:spTree>
    <p:extLst>
      <p:ext uri="{BB962C8B-B14F-4D97-AF65-F5344CB8AC3E}">
        <p14:creationId xmlns:p14="http://schemas.microsoft.com/office/powerpoint/2010/main" val="11252005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B4621-DC44-08AA-AA91-FDA0265AD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F487C-2B88-83F6-BF14-401FBC941BD6}"/>
              </a:ext>
            </a:extLst>
          </p:cNvPr>
          <p:cNvSpPr>
            <a:spLocks noGrp="1"/>
          </p:cNvSpPr>
          <p:nvPr>
            <p:ph type="title"/>
          </p:nvPr>
        </p:nvSpPr>
        <p:spPr>
          <a:xfrm>
            <a:off x="1060150" y="752646"/>
            <a:ext cx="6867526" cy="512913"/>
          </a:xfrm>
        </p:spPr>
        <p:txBody>
          <a:bodyPr>
            <a:normAutofit/>
          </a:bodyPr>
          <a:lstStyle/>
          <a:p>
            <a:r>
              <a:rPr lang="en-US" b="1" dirty="0"/>
              <a:t>What went well</a:t>
            </a:r>
          </a:p>
        </p:txBody>
      </p:sp>
      <p:sp>
        <p:nvSpPr>
          <p:cNvPr id="6" name="Slide Number Placeholder 5">
            <a:extLst>
              <a:ext uri="{FF2B5EF4-FFF2-40B4-BE49-F238E27FC236}">
                <a16:creationId xmlns:a16="http://schemas.microsoft.com/office/drawing/2014/main" id="{15D1DD33-1C2F-A46D-3261-F09CB7F0A19A}"/>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3" name="Title 1">
            <a:extLst>
              <a:ext uri="{FF2B5EF4-FFF2-40B4-BE49-F238E27FC236}">
                <a16:creationId xmlns:a16="http://schemas.microsoft.com/office/drawing/2014/main" id="{3331A023-7B56-5A15-0D62-1B971920933A}"/>
              </a:ext>
            </a:extLst>
          </p:cNvPr>
          <p:cNvSpPr txBox="1">
            <a:spLocks/>
          </p:cNvSpPr>
          <p:nvPr/>
        </p:nvSpPr>
        <p:spPr>
          <a:xfrm>
            <a:off x="1060150" y="2386027"/>
            <a:ext cx="6867526" cy="5129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What needs improvements</a:t>
            </a:r>
          </a:p>
        </p:txBody>
      </p:sp>
      <p:sp>
        <p:nvSpPr>
          <p:cNvPr id="4" name="Title 1">
            <a:extLst>
              <a:ext uri="{FF2B5EF4-FFF2-40B4-BE49-F238E27FC236}">
                <a16:creationId xmlns:a16="http://schemas.microsoft.com/office/drawing/2014/main" id="{8A01A970-7B2A-E4D5-267E-4F2E9821AE6E}"/>
              </a:ext>
            </a:extLst>
          </p:cNvPr>
          <p:cNvSpPr txBox="1">
            <a:spLocks/>
          </p:cNvSpPr>
          <p:nvPr/>
        </p:nvSpPr>
        <p:spPr>
          <a:xfrm>
            <a:off x="1060149" y="4501761"/>
            <a:ext cx="6867526" cy="5129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b="1" dirty="0"/>
              <a:t>Next steps</a:t>
            </a:r>
          </a:p>
        </p:txBody>
      </p:sp>
      <p:sp>
        <p:nvSpPr>
          <p:cNvPr id="7" name="Text Placeholder 6">
            <a:extLst>
              <a:ext uri="{FF2B5EF4-FFF2-40B4-BE49-F238E27FC236}">
                <a16:creationId xmlns:a16="http://schemas.microsoft.com/office/drawing/2014/main" id="{220817EF-9A0B-283A-88F7-2C25DD864A05}"/>
              </a:ext>
            </a:extLst>
          </p:cNvPr>
          <p:cNvSpPr>
            <a:spLocks noGrp="1"/>
          </p:cNvSpPr>
          <p:nvPr>
            <p:ph type="body" idx="1"/>
          </p:nvPr>
        </p:nvSpPr>
        <p:spPr>
          <a:xfrm>
            <a:off x="1060148" y="5158879"/>
            <a:ext cx="6013511" cy="1302306"/>
          </a:xfrm>
        </p:spPr>
        <p:txBody>
          <a:bodyPr>
            <a:noAutofit/>
          </a:bodyPr>
          <a:lstStyle/>
          <a:p>
            <a:r>
              <a:rPr lang="en-US" sz="1200" dirty="0"/>
              <a:t>Review and Adjust Resource Allocation: Conduct a thorough review of resource allocation processes and implement a more dynamic approach to ensure resources match project needs more accurately.</a:t>
            </a:r>
          </a:p>
          <a:p>
            <a:r>
              <a:rPr lang="en-US" sz="1200" dirty="0"/>
              <a:t>Implement a Documentation Strategy: Develop and introduce a strategy for ongoing documentation, including designated documentation days or integrating documentation time into task estimates.</a:t>
            </a:r>
          </a:p>
        </p:txBody>
      </p:sp>
      <p:sp>
        <p:nvSpPr>
          <p:cNvPr id="8" name="Text Placeholder 6">
            <a:extLst>
              <a:ext uri="{FF2B5EF4-FFF2-40B4-BE49-F238E27FC236}">
                <a16:creationId xmlns:a16="http://schemas.microsoft.com/office/drawing/2014/main" id="{404DBFCB-9469-3F2C-E01B-54455D8C01A0}"/>
              </a:ext>
            </a:extLst>
          </p:cNvPr>
          <p:cNvSpPr txBox="1">
            <a:spLocks/>
          </p:cNvSpPr>
          <p:nvPr/>
        </p:nvSpPr>
        <p:spPr>
          <a:xfrm>
            <a:off x="1060150" y="3043145"/>
            <a:ext cx="6203292" cy="131441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200" dirty="0"/>
              <a:t>Resource Allocation: There were instances where resource allocation did not match task urgency or complexity, leading to delays. A more strategic approach to assigning tasks and resources is needed.</a:t>
            </a:r>
          </a:p>
          <a:p>
            <a:r>
              <a:rPr lang="en-US" sz="1200" dirty="0"/>
              <a:t>Documentation: While the work progressed well, documentation lagged behind. Improving real-time documentation practices will ensure all team members have access to up-to-date information.</a:t>
            </a:r>
          </a:p>
        </p:txBody>
      </p:sp>
      <p:sp>
        <p:nvSpPr>
          <p:cNvPr id="10" name="Text Placeholder 6">
            <a:extLst>
              <a:ext uri="{FF2B5EF4-FFF2-40B4-BE49-F238E27FC236}">
                <a16:creationId xmlns:a16="http://schemas.microsoft.com/office/drawing/2014/main" id="{9AE9DB85-CA83-22A8-4778-C1D89A873E61}"/>
              </a:ext>
            </a:extLst>
          </p:cNvPr>
          <p:cNvSpPr txBox="1">
            <a:spLocks/>
          </p:cNvSpPr>
          <p:nvPr/>
        </p:nvSpPr>
        <p:spPr>
          <a:xfrm>
            <a:off x="1060149" y="1409764"/>
            <a:ext cx="6349941" cy="832058"/>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Effective Communication: The team's communication was clear and consistent, facilitating smooth collaboration and quick resolution of any issues that arose.</a:t>
            </a:r>
          </a:p>
          <a:p>
            <a:r>
              <a:rPr lang="en-US" dirty="0"/>
              <a:t>Adaptability: The team showed remarkable adaptability in responding to unexpected challenges, quickly pivoting strategies to stay on course with project objectives.</a:t>
            </a:r>
          </a:p>
        </p:txBody>
      </p:sp>
    </p:spTree>
    <p:extLst>
      <p:ext uri="{BB962C8B-B14F-4D97-AF65-F5344CB8AC3E}">
        <p14:creationId xmlns:p14="http://schemas.microsoft.com/office/powerpoint/2010/main" val="245378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PROJECT DEMO</a:t>
            </a:r>
          </a:p>
        </p:txBody>
      </p:sp>
    </p:spTree>
    <p:extLst>
      <p:ext uri="{BB962C8B-B14F-4D97-AF65-F5344CB8AC3E}">
        <p14:creationId xmlns:p14="http://schemas.microsoft.com/office/powerpoint/2010/main" val="314384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2B675-148D-1C4A-70C8-5D97AFDBEF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A68A1AF-962C-F868-2C61-9D0D94A3AFA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pic>
        <p:nvPicPr>
          <p:cNvPr id="7" name="Picture 6" descr="A screenshot of a computer&#10;&#10;Description automatically generated">
            <a:extLst>
              <a:ext uri="{FF2B5EF4-FFF2-40B4-BE49-F238E27FC236}">
                <a16:creationId xmlns:a16="http://schemas.microsoft.com/office/drawing/2014/main" id="{FAE39DDB-E5A4-6355-F49A-E9BA5897F0D9}"/>
              </a:ext>
            </a:extLst>
          </p:cNvPr>
          <p:cNvPicPr>
            <a:picLocks noChangeAspect="1"/>
          </p:cNvPicPr>
          <p:nvPr/>
        </p:nvPicPr>
        <p:blipFill>
          <a:blip r:embed="rId2"/>
          <a:stretch>
            <a:fillRect/>
          </a:stretch>
        </p:blipFill>
        <p:spPr>
          <a:xfrm>
            <a:off x="6120837" y="3613150"/>
            <a:ext cx="5098688" cy="27432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DEC8551-CF26-AD0A-F691-A9DF67A9C6E1}"/>
              </a:ext>
            </a:extLst>
          </p:cNvPr>
          <p:cNvPicPr>
            <a:picLocks noChangeAspect="1"/>
          </p:cNvPicPr>
          <p:nvPr/>
        </p:nvPicPr>
        <p:blipFill>
          <a:blip r:embed="rId3"/>
          <a:stretch>
            <a:fillRect/>
          </a:stretch>
        </p:blipFill>
        <p:spPr>
          <a:xfrm>
            <a:off x="462474" y="3613150"/>
            <a:ext cx="5098688" cy="2743200"/>
          </a:xfrm>
          <a:prstGeom prst="rect">
            <a:avLst/>
          </a:prstGeom>
        </p:spPr>
      </p:pic>
      <p:pic>
        <p:nvPicPr>
          <p:cNvPr id="11" name="Picture 10" descr="A screenshot of a map&#10;&#10;Description automatically generated">
            <a:extLst>
              <a:ext uri="{FF2B5EF4-FFF2-40B4-BE49-F238E27FC236}">
                <a16:creationId xmlns:a16="http://schemas.microsoft.com/office/drawing/2014/main" id="{DD15BF29-2E62-BB7A-248D-F60F9AE06816}"/>
              </a:ext>
            </a:extLst>
          </p:cNvPr>
          <p:cNvPicPr>
            <a:picLocks noChangeAspect="1"/>
          </p:cNvPicPr>
          <p:nvPr/>
        </p:nvPicPr>
        <p:blipFill>
          <a:blip r:embed="rId4"/>
          <a:stretch>
            <a:fillRect/>
          </a:stretch>
        </p:blipFill>
        <p:spPr>
          <a:xfrm>
            <a:off x="6120837" y="373512"/>
            <a:ext cx="5098688" cy="27432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4122DD82-56A5-2FA2-29A3-D1E5ACF7B110}"/>
              </a:ext>
            </a:extLst>
          </p:cNvPr>
          <p:cNvPicPr>
            <a:picLocks noChangeAspect="1"/>
          </p:cNvPicPr>
          <p:nvPr/>
        </p:nvPicPr>
        <p:blipFill>
          <a:blip r:embed="rId5"/>
          <a:stretch>
            <a:fillRect/>
          </a:stretch>
        </p:blipFill>
        <p:spPr>
          <a:xfrm>
            <a:off x="462474" y="373512"/>
            <a:ext cx="5098688" cy="2743200"/>
          </a:xfrm>
          <a:prstGeom prst="rect">
            <a:avLst/>
          </a:prstGeom>
        </p:spPr>
      </p:pic>
    </p:spTree>
    <p:extLst>
      <p:ext uri="{BB962C8B-B14F-4D97-AF65-F5344CB8AC3E}">
        <p14:creationId xmlns:p14="http://schemas.microsoft.com/office/powerpoint/2010/main" val="2815026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884C8-6638-4489-957B-2D88567C6FD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FC07D69-F647-F55F-E373-269BC33CC88F}"/>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54</a:t>
            </a:fld>
            <a:endParaRPr lang="en-US" dirty="0"/>
          </a:p>
        </p:txBody>
      </p:sp>
      <p:pic>
        <p:nvPicPr>
          <p:cNvPr id="7" name="Picture 6" descr="A screenshot of a map&#10;&#10;Description automatically generated">
            <a:hlinkClick r:id="rId2"/>
            <a:extLst>
              <a:ext uri="{FF2B5EF4-FFF2-40B4-BE49-F238E27FC236}">
                <a16:creationId xmlns:a16="http://schemas.microsoft.com/office/drawing/2014/main" id="{381F8F63-34CD-0271-744A-D4ECF286A9D6}"/>
              </a:ext>
            </a:extLst>
          </p:cNvPr>
          <p:cNvPicPr>
            <a:picLocks noChangeAspect="1"/>
          </p:cNvPicPr>
          <p:nvPr/>
        </p:nvPicPr>
        <p:blipFill>
          <a:blip r:embed="rId3"/>
          <a:stretch>
            <a:fillRect/>
          </a:stretch>
        </p:blipFill>
        <p:spPr>
          <a:xfrm>
            <a:off x="746185" y="597918"/>
            <a:ext cx="10699630" cy="60185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6222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GITHUB LINK</a:t>
            </a:r>
          </a:p>
        </p:txBody>
      </p:sp>
    </p:spTree>
    <p:extLst>
      <p:ext uri="{BB962C8B-B14F-4D97-AF65-F5344CB8AC3E}">
        <p14:creationId xmlns:p14="http://schemas.microsoft.com/office/powerpoint/2010/main" val="1395844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84607-742E-C71C-268F-5793ACC53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9DCE19-0720-C18A-8E3B-45132C1F5A03}"/>
              </a:ext>
            </a:extLst>
          </p:cNvPr>
          <p:cNvSpPr>
            <a:spLocks noGrp="1"/>
          </p:cNvSpPr>
          <p:nvPr>
            <p:ph type="title"/>
          </p:nvPr>
        </p:nvSpPr>
        <p:spPr>
          <a:xfrm>
            <a:off x="4555823" y="2953558"/>
            <a:ext cx="6918925" cy="475442"/>
          </a:xfrm>
        </p:spPr>
        <p:txBody>
          <a:bodyPr>
            <a:normAutofit/>
          </a:bodyPr>
          <a:lstStyle/>
          <a:p>
            <a:r>
              <a:rPr lang="en-US" sz="2400" dirty="0"/>
              <a:t>WIKIPAGE LINK</a:t>
            </a:r>
          </a:p>
        </p:txBody>
      </p:sp>
      <p:sp>
        <p:nvSpPr>
          <p:cNvPr id="6" name="Slide Number Placeholder 5">
            <a:extLst>
              <a:ext uri="{FF2B5EF4-FFF2-40B4-BE49-F238E27FC236}">
                <a16:creationId xmlns:a16="http://schemas.microsoft.com/office/drawing/2014/main" id="{A1930362-F397-D26D-20F2-551692954887}"/>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56</a:t>
            </a:fld>
            <a:endParaRPr lang="en-US" dirty="0"/>
          </a:p>
        </p:txBody>
      </p:sp>
      <p:sp>
        <p:nvSpPr>
          <p:cNvPr id="8" name="Title 1">
            <a:extLst>
              <a:ext uri="{FF2B5EF4-FFF2-40B4-BE49-F238E27FC236}">
                <a16:creationId xmlns:a16="http://schemas.microsoft.com/office/drawing/2014/main" id="{D8E36E9B-B027-FBFC-A62F-BC39EADF4074}"/>
              </a:ext>
            </a:extLst>
          </p:cNvPr>
          <p:cNvSpPr txBox="1">
            <a:spLocks/>
          </p:cNvSpPr>
          <p:nvPr/>
        </p:nvSpPr>
        <p:spPr>
          <a:xfrm>
            <a:off x="4555823" y="3827253"/>
            <a:ext cx="7279619" cy="64123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1600" dirty="0">
                <a:hlinkClick r:id="rId2"/>
              </a:rPr>
              <a:t>https://github.com/rajkoushikv/studenthive/wiki/Wikipage</a:t>
            </a:r>
            <a:endParaRPr lang="en-US" sz="1600" dirty="0"/>
          </a:p>
        </p:txBody>
      </p:sp>
    </p:spTree>
    <p:extLst>
      <p:ext uri="{BB962C8B-B14F-4D97-AF65-F5344CB8AC3E}">
        <p14:creationId xmlns:p14="http://schemas.microsoft.com/office/powerpoint/2010/main" val="31863902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D4408-741C-A367-2482-2ED2BE0F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0593D-69B0-936B-2A5C-A3B5074D4857}"/>
              </a:ext>
            </a:extLst>
          </p:cNvPr>
          <p:cNvSpPr>
            <a:spLocks noGrp="1"/>
          </p:cNvSpPr>
          <p:nvPr>
            <p:ph type="ctrTitle"/>
          </p:nvPr>
        </p:nvSpPr>
        <p:spPr>
          <a:xfrm>
            <a:off x="6991350" y="2148840"/>
            <a:ext cx="4524914" cy="1715531"/>
          </a:xfrm>
        </p:spPr>
        <p:txBody>
          <a:bodyPr/>
          <a:lstStyle/>
          <a:p>
            <a:r>
              <a:rPr lang="en-US" sz="2800" dirty="0"/>
              <a:t>THANK YOU</a:t>
            </a:r>
          </a:p>
        </p:txBody>
      </p:sp>
    </p:spTree>
    <p:extLst>
      <p:ext uri="{BB962C8B-B14F-4D97-AF65-F5344CB8AC3E}">
        <p14:creationId xmlns:p14="http://schemas.microsoft.com/office/powerpoint/2010/main" val="362403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39FFA-B703-A5EF-716F-E8DF883AC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806D9-2EE9-AC95-FA39-760470AC43F0}"/>
              </a:ext>
            </a:extLst>
          </p:cNvPr>
          <p:cNvSpPr>
            <a:spLocks noGrp="1"/>
          </p:cNvSpPr>
          <p:nvPr>
            <p:ph type="ctrTitle"/>
          </p:nvPr>
        </p:nvSpPr>
        <p:spPr>
          <a:xfrm>
            <a:off x="6991350" y="2148840"/>
            <a:ext cx="4524914" cy="1715531"/>
          </a:xfrm>
        </p:spPr>
        <p:txBody>
          <a:bodyPr/>
          <a:lstStyle/>
          <a:p>
            <a:r>
              <a:rPr lang="en-US" sz="2800" dirty="0"/>
              <a:t>IMPROVEMENTS</a:t>
            </a:r>
          </a:p>
        </p:txBody>
      </p:sp>
    </p:spTree>
    <p:extLst>
      <p:ext uri="{BB962C8B-B14F-4D97-AF65-F5344CB8AC3E}">
        <p14:creationId xmlns:p14="http://schemas.microsoft.com/office/powerpoint/2010/main" val="149554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878DB-86F3-D2CF-BEF1-FBD4CCF4B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5BAE4-A502-7F69-D570-E332DEA998AB}"/>
              </a:ext>
            </a:extLst>
          </p:cNvPr>
          <p:cNvSpPr>
            <a:spLocks noGrp="1"/>
          </p:cNvSpPr>
          <p:nvPr>
            <p:ph type="title"/>
          </p:nvPr>
        </p:nvSpPr>
        <p:spPr>
          <a:xfrm>
            <a:off x="1362074" y="862640"/>
            <a:ext cx="5111750" cy="512913"/>
          </a:xfrm>
        </p:spPr>
        <p:txBody>
          <a:bodyPr/>
          <a:lstStyle/>
          <a:p>
            <a:r>
              <a:rPr lang="en-US" b="1" dirty="0"/>
              <a:t>PROFESSOR FEEDBACK</a:t>
            </a:r>
          </a:p>
        </p:txBody>
      </p:sp>
      <p:sp>
        <p:nvSpPr>
          <p:cNvPr id="3" name="Text Placeholder 2">
            <a:extLst>
              <a:ext uri="{FF2B5EF4-FFF2-40B4-BE49-F238E27FC236}">
                <a16:creationId xmlns:a16="http://schemas.microsoft.com/office/drawing/2014/main" id="{1C085C16-5F46-F760-EEDB-C0B16ECEF91E}"/>
              </a:ext>
            </a:extLst>
          </p:cNvPr>
          <p:cNvSpPr>
            <a:spLocks noGrp="1"/>
          </p:cNvSpPr>
          <p:nvPr>
            <p:ph type="body" idx="1"/>
          </p:nvPr>
        </p:nvSpPr>
        <p:spPr>
          <a:xfrm>
            <a:off x="1277816" y="1471462"/>
            <a:ext cx="5280265" cy="4722304"/>
          </a:xfrm>
        </p:spPr>
        <p:txBody>
          <a:bodyPr>
            <a:normAutofit fontScale="85000" lnSpcReduction="20000"/>
          </a:bodyPr>
          <a:lstStyle/>
          <a:p>
            <a:pPr marL="285750" indent="-285750">
              <a:buFont typeface="Arial" panose="020B0604020202020204" pitchFamily="34" charset="0"/>
              <a:buChar char="•"/>
            </a:pPr>
            <a:r>
              <a:rPr lang="en-US" dirty="0"/>
              <a:t>In the slide titled 'Improvements Made from Professor Feedback', add bullet points detailing the feedback received and the implemented improvements.</a:t>
            </a:r>
          </a:p>
          <a:p>
            <a:pPr marL="285750" indent="-285750">
              <a:buFont typeface="Arial" panose="020B0604020202020204" pitchFamily="34" charset="0"/>
              <a:buChar char="•"/>
            </a:pPr>
            <a:r>
              <a:rPr lang="en-US" dirty="0"/>
              <a:t>In the 'Architecture Diagram' slide, specify which Architecture Diagram is being presented.</a:t>
            </a:r>
          </a:p>
          <a:p>
            <a:pPr marL="285750" indent="-285750">
              <a:buFont typeface="Arial" panose="020B0604020202020204" pitchFamily="34" charset="0"/>
              <a:buChar char="•"/>
            </a:pPr>
            <a:r>
              <a:rPr lang="en-US" dirty="0"/>
              <a:t>Ensure that the 'Algorithms', 'Completed/Committed Ratio', and 'Team's Historical Velocity (Average)' slides are included in the presentation as per the checklist.</a:t>
            </a:r>
          </a:p>
          <a:p>
            <a:pPr marL="285750" indent="-285750">
              <a:buFont typeface="Arial" panose="020B0604020202020204" pitchFamily="34" charset="0"/>
              <a:buChar char="•"/>
            </a:pPr>
            <a:r>
              <a:rPr lang="en-US" dirty="0"/>
              <a:t>Ensure that you are utilizing the user stories syntax by including 'so that' after the functionality. For example, 'As a [user], I want [functionality], so that [benefit from it]'.</a:t>
            </a:r>
          </a:p>
          <a:p>
            <a:pPr marL="285750" indent="-285750">
              <a:buFont typeface="Arial" panose="020B0604020202020204" pitchFamily="34" charset="0"/>
              <a:buChar char="•"/>
            </a:pPr>
            <a:r>
              <a:rPr lang="en-US" dirty="0"/>
              <a:t>Ensure that your test cases include User Story IDs to link them with the corresponding stories, indicating which stories the tests belong to.</a:t>
            </a:r>
          </a:p>
          <a:p>
            <a:pPr marL="285750" indent="-285750">
              <a:buFont typeface="Arial" panose="020B0604020202020204" pitchFamily="34" charset="0"/>
              <a:buChar char="•"/>
            </a:pPr>
            <a:r>
              <a:rPr lang="en-US" dirty="0"/>
              <a:t>Note that user stories in Jira are created using 'Issue Type,' and tasks are created using the 'Task' type.</a:t>
            </a:r>
          </a:p>
          <a:p>
            <a:pPr marL="285750" indent="-285750">
              <a:buFont typeface="Arial" panose="020B0604020202020204" pitchFamily="34" charset="0"/>
              <a:buChar char="•"/>
            </a:pPr>
            <a:r>
              <a:rPr lang="en-US" dirty="0"/>
              <a:t>Ensure that the 'Team Velocity Chart', 'Sprint Burndown Chart', 'Completed/Committed Ratio', and 'Team's Historical Velocity (Average)' slides are included in the presentation as per the checklist.</a:t>
            </a:r>
          </a:p>
          <a:p>
            <a:pPr marL="285750" indent="-285750">
              <a:buFont typeface="Arial" panose="020B0604020202020204" pitchFamily="34" charset="0"/>
              <a:buChar char="•"/>
            </a:pPr>
            <a:r>
              <a:rPr lang="en-US" dirty="0"/>
              <a:t>Make sure to work on the Retrospective and ensure that all team members are present during the Retrospective meeting.</a:t>
            </a:r>
          </a:p>
          <a:p>
            <a:pPr marL="285750" indent="-285750">
              <a:buFont typeface="Arial" panose="020B0604020202020204" pitchFamily="34" charset="0"/>
              <a:buChar char="•"/>
            </a:pPr>
            <a:r>
              <a:rPr lang="en-US" dirty="0"/>
              <a:t>Ensure that you follow the order from the slide checklist present in your checklist workbook.</a:t>
            </a:r>
          </a:p>
        </p:txBody>
      </p:sp>
      <p:sp>
        <p:nvSpPr>
          <p:cNvPr id="6" name="Slide Number Placeholder 5">
            <a:extLst>
              <a:ext uri="{FF2B5EF4-FFF2-40B4-BE49-F238E27FC236}">
                <a16:creationId xmlns:a16="http://schemas.microsoft.com/office/drawing/2014/main" id="{F2267097-FE47-CB18-C22C-22AC9A7806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73877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878DB-86F3-D2CF-BEF1-FBD4CCF4B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5BAE4-A502-7F69-D570-E332DEA998AB}"/>
              </a:ext>
            </a:extLst>
          </p:cNvPr>
          <p:cNvSpPr>
            <a:spLocks noGrp="1"/>
          </p:cNvSpPr>
          <p:nvPr>
            <p:ph type="title"/>
          </p:nvPr>
        </p:nvSpPr>
        <p:spPr>
          <a:xfrm>
            <a:off x="1362074" y="862640"/>
            <a:ext cx="5111750" cy="512913"/>
          </a:xfrm>
        </p:spPr>
        <p:txBody>
          <a:bodyPr>
            <a:normAutofit fontScale="90000"/>
          </a:bodyPr>
          <a:lstStyle/>
          <a:p>
            <a:r>
              <a:rPr lang="en-US" b="1" dirty="0"/>
              <a:t>IMPROVEMENTS made from professor feedback</a:t>
            </a:r>
          </a:p>
        </p:txBody>
      </p:sp>
      <p:sp>
        <p:nvSpPr>
          <p:cNvPr id="3" name="Text Placeholder 2">
            <a:extLst>
              <a:ext uri="{FF2B5EF4-FFF2-40B4-BE49-F238E27FC236}">
                <a16:creationId xmlns:a16="http://schemas.microsoft.com/office/drawing/2014/main" id="{1C085C16-5F46-F760-EEDB-C0B16ECEF91E}"/>
              </a:ext>
            </a:extLst>
          </p:cNvPr>
          <p:cNvSpPr>
            <a:spLocks noGrp="1"/>
          </p:cNvSpPr>
          <p:nvPr>
            <p:ph type="body" idx="1"/>
          </p:nvPr>
        </p:nvSpPr>
        <p:spPr>
          <a:xfrm>
            <a:off x="1277816" y="1471462"/>
            <a:ext cx="5280265" cy="4722304"/>
          </a:xfrm>
        </p:spPr>
        <p:txBody>
          <a:bodyPr>
            <a:normAutofit/>
          </a:bodyPr>
          <a:lstStyle/>
          <a:p>
            <a:pPr marL="285750" indent="-285750">
              <a:buFont typeface="Arial" panose="020B0604020202020204" pitchFamily="34" charset="0"/>
              <a:buChar char="•"/>
            </a:pPr>
            <a:r>
              <a:rPr lang="en-US" dirty="0"/>
              <a:t>Specified the Architecture Diagram being presented (e.g. System Architecture, Deployment Architecture, etc.)</a:t>
            </a:r>
          </a:p>
          <a:p>
            <a:pPr marL="285750" indent="-285750">
              <a:buFont typeface="Arial" panose="020B0604020202020204" pitchFamily="34" charset="0"/>
              <a:buChar char="•"/>
            </a:pPr>
            <a:r>
              <a:rPr lang="en-US" dirty="0"/>
              <a:t>Included slides for 'Algorithms', 'Completed/Committed Ratio', and 'Team's Historical Velocity (Average)' as per the checklist</a:t>
            </a:r>
          </a:p>
          <a:p>
            <a:pPr marL="285750" indent="-285750">
              <a:buFont typeface="Arial" panose="020B0604020202020204" pitchFamily="34" charset="0"/>
              <a:buChar char="•"/>
            </a:pPr>
            <a:r>
              <a:rPr lang="en-US" dirty="0"/>
              <a:t>Utilized the user stories syntax by including 'so that' after the functionality (e.g. 'As a [user], I want [functionality], so that [benefit]')</a:t>
            </a:r>
          </a:p>
          <a:p>
            <a:pPr marL="285750" indent="-285750">
              <a:buFont typeface="Arial" panose="020B0604020202020204" pitchFamily="34" charset="0"/>
              <a:buChar char="•"/>
            </a:pPr>
            <a:r>
              <a:rPr lang="en-US" dirty="0"/>
              <a:t>Linked test cases with corresponding User Story IDs to indicate which stories the tests belong to</a:t>
            </a:r>
          </a:p>
          <a:p>
            <a:pPr marL="285750" indent="-285750">
              <a:buFont typeface="Arial" panose="020B0604020202020204" pitchFamily="34" charset="0"/>
              <a:buChar char="•"/>
            </a:pPr>
            <a:r>
              <a:rPr lang="en-US" dirty="0"/>
              <a:t>Included 'Team Velocity Chart', 'Sprint Burndown Chart', 'Completed/Committed Ratio', and 'Team's Historical Velocity (Average)' slides as per the checklist</a:t>
            </a:r>
          </a:p>
          <a:p>
            <a:pPr marL="285750" indent="-285750">
              <a:buFont typeface="Arial" panose="020B0604020202020204" pitchFamily="34" charset="0"/>
              <a:buChar char="•"/>
            </a:pPr>
            <a:r>
              <a:rPr lang="en-US" dirty="0"/>
              <a:t>Ensured all team members were present during the Retrospective meeting</a:t>
            </a:r>
          </a:p>
          <a:p>
            <a:pPr marL="285750" indent="-285750">
              <a:buFont typeface="Arial" panose="020B0604020202020204" pitchFamily="34" charset="0"/>
              <a:buChar char="•"/>
            </a:pPr>
            <a:r>
              <a:rPr lang="en-US" dirty="0"/>
              <a:t>Followed the order from the slide checklist present in the checklist workbook</a:t>
            </a:r>
          </a:p>
        </p:txBody>
      </p:sp>
      <p:sp>
        <p:nvSpPr>
          <p:cNvPr id="6" name="Slide Number Placeholder 5">
            <a:extLst>
              <a:ext uri="{FF2B5EF4-FFF2-40B4-BE49-F238E27FC236}">
                <a16:creationId xmlns:a16="http://schemas.microsoft.com/office/drawing/2014/main" id="{F2267097-FE47-CB18-C22C-22AC9A7806E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1305105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44A4B-52D3-8F35-A9AA-757444DC9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4FAC5-37FF-CB1B-5E08-C757AE8A87C6}"/>
              </a:ext>
            </a:extLst>
          </p:cNvPr>
          <p:cNvSpPr>
            <a:spLocks noGrp="1"/>
          </p:cNvSpPr>
          <p:nvPr>
            <p:ph type="ctrTitle"/>
          </p:nvPr>
        </p:nvSpPr>
        <p:spPr>
          <a:xfrm>
            <a:off x="6991350" y="2148840"/>
            <a:ext cx="4524914" cy="1715531"/>
          </a:xfrm>
        </p:spPr>
        <p:txBody>
          <a:bodyPr/>
          <a:lstStyle/>
          <a:p>
            <a:r>
              <a:rPr lang="en-US" sz="2800" dirty="0"/>
              <a:t>PROBLEM STATEMENT</a:t>
            </a:r>
          </a:p>
        </p:txBody>
      </p:sp>
    </p:spTree>
    <p:extLst>
      <p:ext uri="{BB962C8B-B14F-4D97-AF65-F5344CB8AC3E}">
        <p14:creationId xmlns:p14="http://schemas.microsoft.com/office/powerpoint/2010/main" val="2802194296"/>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http://purl.org/dc/elements/1.1/"/>
    <ds:schemaRef ds:uri="71af3243-3dd4-4a8d-8c0d-dd76da1f02a5"/>
    <ds:schemaRef ds:uri="http://www.w3.org/XML/1998/namespace"/>
    <ds:schemaRef ds:uri="230e9df3-be65-4c73-a93b-d1236ebd677e"/>
    <ds:schemaRef ds:uri="http://schemas.microsoft.com/office/2006/documentManagement/types"/>
    <ds:schemaRef ds:uri="http://schemas.openxmlformats.org/package/2006/metadata/core-properties"/>
    <ds:schemaRef ds:uri="http://schemas.microsoft.com/office/infopath/2007/PartnerControls"/>
    <ds:schemaRef ds:uri="http://schemas.microsoft.com/sharepoint/v3"/>
    <ds:schemaRef ds:uri="16c05727-aa75-4e4a-9b5f-8a80a1165891"/>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{78F1405D-1DF5-4196-A5DA-A93633F2AF14}tf67328976_win32</Template>
  <TotalTime>510</TotalTime>
  <Words>1595</Words>
  <Application>Microsoft Office PowerPoint</Application>
  <PresentationFormat>Widescreen</PresentationFormat>
  <Paragraphs>177</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Söhne</vt:lpstr>
      <vt:lpstr>Tenorite</vt:lpstr>
      <vt:lpstr>Office Theme</vt:lpstr>
      <vt:lpstr>STUDENT HIVE</vt:lpstr>
      <vt:lpstr>AGENDA</vt:lpstr>
      <vt:lpstr>AGENDA</vt:lpstr>
      <vt:lpstr>Team Members &amp; Roles</vt:lpstr>
      <vt:lpstr>MEET OUR TEAM</vt:lpstr>
      <vt:lpstr>IMPROVEMENTS</vt:lpstr>
      <vt:lpstr>PROFESSOR FEEDBACK</vt:lpstr>
      <vt:lpstr>IMPROVEMENTS made from professor feedback</vt:lpstr>
      <vt:lpstr>PROBLEM STATEMENT</vt:lpstr>
      <vt:lpstr>PROBLEM STATEMENT</vt:lpstr>
      <vt:lpstr>PROJECT DESCRIPTION</vt:lpstr>
      <vt:lpstr>PROJECT DESCRIPTION</vt:lpstr>
      <vt:lpstr>PERSONAS</vt:lpstr>
      <vt:lpstr>Persona 1: Emily,  Budget-Conscious Student</vt:lpstr>
      <vt:lpstr>Persona 2: Alex, Intern/Co-op Seeker</vt:lpstr>
      <vt:lpstr>Persona 3: Jordan,  Graduate Student/Young Professional</vt:lpstr>
      <vt:lpstr>MINIMAL VIABLE PRODUCT  STUDENTHIVE</vt:lpstr>
      <vt:lpstr>MINIMAL VIABLE PRODUCT (mvp)</vt:lpstr>
      <vt:lpstr>Landing page (FIGMA PROTOTYPES)</vt:lpstr>
      <vt:lpstr>Login page( Sign in, sign up, forgot) (FIGMA PROTOTYPES)</vt:lpstr>
      <vt:lpstr>Home Page (FIGMA PROTOTYPES)</vt:lpstr>
      <vt:lpstr>Technologies &amp; Algorithms</vt:lpstr>
      <vt:lpstr>TECHNOLOGIES</vt:lpstr>
      <vt:lpstr>DIAGRAMS</vt:lpstr>
      <vt:lpstr>Architectural diagram (three-tier architecture)</vt:lpstr>
      <vt:lpstr>Architectural diagram (EXTENDED)</vt:lpstr>
      <vt:lpstr>ER diagraM</vt:lpstr>
      <vt:lpstr>PRODUCT BACKLOG</vt:lpstr>
      <vt:lpstr>USER STORIES</vt:lpstr>
      <vt:lpstr>USER STORIES</vt:lpstr>
      <vt:lpstr>SPRINT 3 BACKLOG</vt:lpstr>
      <vt:lpstr>SPRINT 3</vt:lpstr>
      <vt:lpstr>ACCEPTANCE CRITERIA</vt:lpstr>
      <vt:lpstr>ACCEPTANCE CRITERIA</vt:lpstr>
      <vt:lpstr>ACCEPTANCE CRITERIA</vt:lpstr>
      <vt:lpstr>TEST CASES</vt:lpstr>
      <vt:lpstr>TEST CASES</vt:lpstr>
      <vt:lpstr>STORIES COMPLETED</vt:lpstr>
      <vt:lpstr>STORIES COMPLETED</vt:lpstr>
      <vt:lpstr>STORIES NOT COMPELETED  - None</vt:lpstr>
      <vt:lpstr>METRICS</vt:lpstr>
      <vt:lpstr>TEAM VELOCITY</vt:lpstr>
      <vt:lpstr>TEAM VELOCITY</vt:lpstr>
      <vt:lpstr>SPRINT BURNDOWN CHART</vt:lpstr>
      <vt:lpstr>SPRINT BURN DOWN CHART</vt:lpstr>
      <vt:lpstr>TEAM HISTORICAL VELOCITY</vt:lpstr>
      <vt:lpstr>TEAM HISTORICAL VELOCITY</vt:lpstr>
      <vt:lpstr>COMPLETED COMMITTED RATIO</vt:lpstr>
      <vt:lpstr>COMPLETED COMMITTED RATIO</vt:lpstr>
      <vt:lpstr>RETROSPECTIVE</vt:lpstr>
      <vt:lpstr>What went well</vt:lpstr>
      <vt:lpstr>PROJECT DEMO</vt:lpstr>
      <vt:lpstr>PowerPoint Presentation</vt:lpstr>
      <vt:lpstr>PowerPoint Presentation</vt:lpstr>
      <vt:lpstr>GITHUB LINK</vt:lpstr>
      <vt:lpstr>WIKIPAGE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HIVE</dc:title>
  <dc:creator>Velamarthi, Mr. Rajkoushik</dc:creator>
  <cp:lastModifiedBy>Velamarthi, Mr. Rajkoushik</cp:lastModifiedBy>
  <cp:revision>23</cp:revision>
  <dcterms:created xsi:type="dcterms:W3CDTF">2024-02-07T01:13:28Z</dcterms:created>
  <dcterms:modified xsi:type="dcterms:W3CDTF">2024-03-20T16:26:11Z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